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ở đầu" id="{120f1e09-8613-f5c0-8bd9-119a4af8547b}">
          <p14:sldIdLst>
            <p14:sldId id="256"/>
          </p14:sldIdLst>
        </p14:section>
        <p14:section name="Vấn đề &amp; giải pháp" id="{20c413a7-51e9-953b-6a35-291f66f28d6f}">
          <p14:sldIdLst>
            <p14:sldId id="257"/>
            <p14:sldId id="258"/>
          </p14:sldIdLst>
        </p14:section>
        <p14:section name="Điểm nổi bật" id="{9e7db01b-f64e-2f80-1252-498fd2a9571a}">
          <p14:sldIdLst>
            <p14:sldId id="259"/>
            <p14:sldId id="260"/>
            <p14:sldId id="261"/>
            <p14:sldId id="262"/>
            <p14:sldId id="263"/>
          </p14:sldIdLst>
        </p14:section>
        <p14:section name="Ứng dụng &amp; quản lý" id="{a416293f-a5fa-8f86-f589-18a8d5d44a1f}">
          <p14:sldIdLst>
            <p14:sldId id="264"/>
            <p14:sldId id="265"/>
            <p14:sldId id="266"/>
            <p14:sldId id="267"/>
          </p14:sldIdLst>
        </p14:section>
        <p14:section name="Triển khai" id="{5e9390d1-79a8-3c4b-84ae-63a0774c3e2f}">
          <p14:sldIdLst>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Chào anh chị. Hôm nay chúng tôi giới thiệu BES AI Hub, một cổng AI chung cho cả BES Group. Ba ý chính cần nhớ: AI chạy ngay tại công ty, một cổng chung theo chuẩn OpenAI, và không lưu dữ liệu, không dùng dữ liệu để huấn luyện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Đây là bốn chuyện chúng tôi gặp ở hầu hết doanh nghiệp đang bắt đầu dùng AI. Có thể hỏi khán giả: phòng mình có ai đang tự trả tiền AI không? Có ai từng dán hợp đồng lên trang AI công cộng không?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Giải pháp gồm bốn tầng, từ dưới lên: nguồn AI, cổng AI chung, tri thức, ứng dụng. Điểm quan trọng bên phải: mọi thứ xếp theo đúng sơ đồ công ty. Dự án tự thừa hưởng quy tắc của phòng và của công ty, chỉ cần thêm phần riêng.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Điểm nổi bật số một. AI chạy trên máy chủ đặt tại BES Group. Đây là bộ máy tốc độ cao, một máy phục vụ hàng trăm người cùng lúc. Lợi ích về tiền: mua máy một lần, không trả theo từng câu hỏi. Lợi ích về an toàn: tài liệu Mật không bao giờ rời công 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Đây là điều lãnh đạo hay hỏi nhất: dữ liệu của tôi đi đâu? Câu trả lời: Zero Data Retention, nghĩa là không lưu dữ liệu. AI xử lý xong là quên. Không dữ liệu nào bị dùng để huấn luyện AI. Nếu cần AI đám mây thì chỉ dùng gói doanh nghiệp của Azure AI hoặc AWS Bedrock, có cùng cam kết. Ví dụ bên phải: thông tin cá nhân được che trước khi AI đọc.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Điểm nổi bật số ba. Cổng chung theo chuẩn OpenAI, chuẩn kết nối phổ biến nhất hiện nay. Phần mềm nào đã dùng được ChatGPT thì chỉ cần đổi địa chỉ là chạy với cổng của công ty. Phía sau cổng, công ty chọn nguồn AI: máy tại công ty, Azure AI, AWS Bedrock hoặc Google Vertex AI. Đổi nguồn không phần mềm nào phải sửa.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Điểm nổi bật số bốn: chuẩn chọn AI. Công ty có 5 bộ não với tên dễ nhớ. Mỗi phòng có một bộ câu hỏi chuẩn do chuyên gia soạn đáp án. AI nào mới ra cũng phải thi, đạt điểm mới được dùng. Ví dụ: AI đám mây đúng 94% nhưng đắt gấp 6 lần, nên chỉ để dự phòng. AI chạy tại công ty đúng 91% thì được dùng chính.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Điểm nổi bật số năm: quản lý tri thức. Có bốn loại tài sản: kỹ năng, quy tắc, tự động, mẫu câu lệnh. Mỗi thứ gắn với phòng ban hoặc dự án, có nhãn, có người phụ trách, có duyệt, có lịch sử phiên bản. Sửa sai thì khôi phục bằng một cú bấm. Kho tri thức tự đồng bộ tài liệu mỗi đêm, trả lời luôn kèm nguồn.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Trợ lý AI cho từng phòng được ghép từ 5 khối có sẵn, không phải lập trình. Phần đáng nhớ nhất là vòng học từ chuyên gia: một lần sửa sai, cả công ty được hưởng. Mỗi lần sửa đều được thi lại để chắc chắn không làm hỏng những câu trước đây đã đúng.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Ví dụ cụ thể về tự động hoá: xử lý hóa đơn nhà cung cấp. Email tới, AI đọc hóa đơn, đối chiếu với ERP. Nếu lệch trên 2% thì chờ kế toán trưởng duyệt ngay trên Teams. Quy trình ghép như tờ hướng dẫn công việc và có sẵn mẫu.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Phần quản lý. Mỗi phòng, mỗi dự án có ngân sách riêng. Sắp hết thì tự báo trưởng phòng, hết thì tự chuyển sang AI tiết kiệm hơn, công việc không bị dừng. Ai đổi gì, lúc nào đều được ghi lại và khôi phục được.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Tóm lại hành trình của một câu hỏi. Chỉ mất vài giây và dữ liệu không đi đâu khác. Bước cuối là quên ngay: bộ máy AI không giữ lại nội dung, chỉ ghi số liệu sử dụng để quản lý.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Triển khai theo ba bước, làm lần lượt. Xong bước nào là có thứ dùng được ngay bước đó. Lịch cụ thể sẽ chốt sau khi khảo sát. Từ phía BES Group chỉ cần ba thứ: máy chủ, danh sách tài liệu của phòng thí điểm, và mỗi phòng một đầu mối khoảng 2 giờ mỗi tuần.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Chúng tôi đo bằng số liệu thật trên nền tảng, không bằng cảm giác. Bốn chỉ số này được theo dõi ngay từ ngày đầu và báo cáo cho lãnh đạo mỗi tháng.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Đề xuất bước tiếp theo: chọn hai phòng thí điểm, khảo sát máy chủ và tài liệu, rồi triển khai lần lượt ba bước. Lịch cụ thể sẽ chốt sau khảo sát. Cảm ơn anh chị, mời anh chị đặt câu hỏi.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TITLE_DAR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CONTENT_DARK-image-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END_DARK-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417320"/>
            <a:ext cx="10241280" cy="1737360"/>
          </a:xfrm>
          <a:prstGeom prst="rect">
            <a:avLst/>
          </a:prstGeom>
          <a:noFill/>
          <a:ln/>
        </p:spPr>
        <p:txBody>
          <a:bodyPr wrap="square" rtlCol="0"/>
          <a:lstStyle>
            <a:lvl1pPr algn="l" indent="0" marL="0">
              <a:buNone/>
              <a:defRPr lang="en-US" sz="4400" b="1" dirty="0">
                <a:solidFill>
                  <a:srgbClr val="FFFFFF"/>
                </a:solidFill>
              </a:defRPr>
            </a:lvl1pPr>
          </a:lstStyle>
          <a:p>
            <a:pPr algn="l" indent="0" marL="0">
              <a:buNone/>
            </a:pPr>
            <a:endParaRPr lang="en-US" sz="4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EEF1F7"/>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rtlCol="0"/>
          <a:lstStyle>
            <a:lvl1pPr indent="0" marL="0">
              <a:buNone/>
              <a:defRPr lang="en-US" sz="1300" b="1" spc="200" kern="0" dirty="0">
                <a:solidFill>
                  <a:srgbClr val="1E46C2"/>
                </a:solidFill>
              </a:defRPr>
            </a:lvl1pPr>
          </a:lstStyle>
          <a:p>
            <a:pPr indent="0" marL="0">
              <a:buNone/>
            </a:pP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rtlCol="0"/>
          <a:lstStyle>
            <a:lvl1pPr algn="l" indent="0" marL="0">
              <a:buNone/>
              <a:defRPr lang="en-US" sz="3400" b="1" dirty="0">
                <a:solidFill>
                  <a:srgbClr val="16203A"/>
                </a:solidFill>
              </a:defRPr>
            </a:lvl1pPr>
          </a:lstStyle>
          <a:p>
            <a:pPr algn="l" indent="0" marL="0">
              <a:buNone/>
            </a:pPr>
            <a:endParaRPr lang="en-US" sz="3400" dirty="0"/>
          </a:p>
        </p:txBody>
      </p:sp>
      <p:sp>
        <p:nvSpPr>
          <p:cNvPr id="4" name="Text 0"/>
          <p:cNvSpPr/>
          <p:nvPr/>
        </p:nvSpPr>
        <p:spPr>
          <a:xfrm>
            <a:off x="548640" y="6419088"/>
            <a:ext cx="7315200" cy="274320"/>
          </a:xfrm>
          <a:prstGeom prst="rect">
            <a:avLst/>
          </a:prstGeom>
          <a:noFill/>
          <a:ln/>
        </p:spPr>
        <p:txBody>
          <a:bodyPr wrap="square" lIns="0" tIns="0" rIns="0" bIns="0" rtlCol="0" anchor="ctr"/>
          <a:lstStyle/>
          <a:p>
            <a:pPr indent="0" marL="0">
              <a:buNone/>
            </a:pPr>
            <a:r>
              <a:rPr lang="en-US" sz="1000" dirty="0">
                <a:solidFill>
                  <a:srgbClr val="5B6580"/>
                </a:solidFill>
              </a:rPr>
              <a:t>BES AI Hub · Đề xuất cho BES Group · Owned by HenryNguyen</a:t>
            </a:r>
            <a:endParaRPr lang="en-US" sz="10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_SPLIT">
    <p:bg>
      <p:bgPr>
        <a:solidFill>
          <a:srgbClr val="EEF1F7"/>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868680"/>
            <a:ext cx="5120640" cy="310896"/>
          </a:xfrm>
          <a:prstGeom prst="rect">
            <a:avLst/>
          </a:prstGeom>
          <a:noFill/>
          <a:ln/>
        </p:spPr>
        <p:txBody>
          <a:bodyPr wrap="square" rtlCol="0"/>
          <a:lstStyle>
            <a:lvl1pPr indent="0" marL="0">
              <a:buNone/>
              <a:defRPr lang="en-US" sz="1300" b="1" spc="200" kern="0" dirty="0">
                <a:solidFill>
                  <a:srgbClr val="1E46C2"/>
                </a:solidFill>
              </a:defRPr>
            </a:lvl1pPr>
          </a:lstStyle>
          <a:p>
            <a:pPr indent="0" marL="0">
              <a:buNone/>
            </a:pPr>
            <a:endParaRPr lang="en-US" sz="1300" dirty="0"/>
          </a:p>
        </p:txBody>
      </p:sp>
      <p:sp>
        <p:nvSpPr>
          <p:cNvPr id="3" name="Text 0"/>
          <p:cNvSpPr/>
          <p:nvPr>
            <p:ph idx="101" type="title" hasCustomPrompt="1"/>
          </p:nvPr>
        </p:nvSpPr>
        <p:spPr>
          <a:xfrm>
            <a:off x="548640" y="1234440"/>
            <a:ext cx="5212080" cy="1234440"/>
          </a:xfrm>
          <a:prstGeom prst="rect">
            <a:avLst/>
          </a:prstGeom>
          <a:noFill/>
          <a:ln/>
        </p:spPr>
        <p:txBody>
          <a:bodyPr wrap="square" rtlCol="0"/>
          <a:lstStyle>
            <a:lvl1pPr algn="l" indent="0" marL="0">
              <a:buNone/>
              <a:defRPr lang="en-US" sz="2800" b="1" dirty="0">
                <a:solidFill>
                  <a:srgbClr val="16203A"/>
                </a:solidFill>
              </a:defRPr>
            </a:lvl1pPr>
          </a:lstStyle>
          <a:p>
            <a:pPr algn="l" indent="0" marL="0">
              <a:buNone/>
            </a:pPr>
            <a:endParaRPr lang="en-US" sz="2800" dirty="0"/>
          </a:p>
        </p:txBody>
      </p:sp>
      <p:sp>
        <p:nvSpPr>
          <p:cNvPr id="4" name="Text 0"/>
          <p:cNvSpPr/>
          <p:nvPr/>
        </p:nvSpPr>
        <p:spPr>
          <a:xfrm>
            <a:off x="548640" y="6419088"/>
            <a:ext cx="7315200" cy="274320"/>
          </a:xfrm>
          <a:prstGeom prst="rect">
            <a:avLst/>
          </a:prstGeom>
          <a:noFill/>
          <a:ln/>
        </p:spPr>
        <p:txBody>
          <a:bodyPr wrap="square" lIns="0" tIns="0" rIns="0" bIns="0" rtlCol="0" anchor="ctr"/>
          <a:lstStyle/>
          <a:p>
            <a:pPr indent="0" marL="0">
              <a:buNone/>
            </a:pPr>
            <a:r>
              <a:rPr lang="en-US" sz="1000" dirty="0">
                <a:solidFill>
                  <a:srgbClr val="5B6580"/>
                </a:solidFill>
              </a:rPr>
              <a:t>BES AI Hub · Đề xuất cho BES Group · Owned by HenryNguyen</a:t>
            </a:r>
            <a:endParaRPr lang="en-US" sz="10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rtlCol="0"/>
          <a:lstStyle>
            <a:lvl1pPr indent="0" marL="0">
              <a:buNone/>
              <a:defRPr lang="en-US" sz="1300" b="1" spc="200" kern="0" dirty="0">
                <a:solidFill>
                  <a:srgbClr val="9FC0FF"/>
                </a:solidFill>
              </a:defRPr>
            </a:lvl1pPr>
          </a:lstStyle>
          <a:p>
            <a:pPr indent="0" marL="0">
              <a:buNone/>
            </a:pP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rtlCol="0"/>
          <a:lstStyle>
            <a:lvl1pPr algn="l" indent="0" marL="0">
              <a:buNone/>
              <a:defRPr lang="en-US" sz="3400" b="1" dirty="0">
                <a:solidFill>
                  <a:srgbClr val="FFFFFF"/>
                </a:solidFill>
              </a:defRPr>
            </a:lvl1pPr>
          </a:lstStyle>
          <a:p>
            <a:pPr algn="l" indent="0" marL="0">
              <a:buNone/>
            </a:pPr>
            <a:endParaRPr lang="en-US" sz="3400" dirty="0"/>
          </a:p>
        </p:txBody>
      </p:sp>
      <p:sp>
        <p:nvSpPr>
          <p:cNvPr id="4" name="Text 0"/>
          <p:cNvSpPr/>
          <p:nvPr/>
        </p:nvSpPr>
        <p:spPr>
          <a:xfrm>
            <a:off x="548640" y="6419088"/>
            <a:ext cx="7315200" cy="274320"/>
          </a:xfrm>
          <a:prstGeom prst="rect">
            <a:avLst/>
          </a:prstGeom>
          <a:noFill/>
          <a:ln/>
        </p:spPr>
        <p:txBody>
          <a:bodyPr wrap="square" lIns="0" tIns="0" rIns="0" bIns="0" rtlCol="0" anchor="ctr"/>
          <a:lstStyle/>
          <a:p>
            <a:pPr indent="0" marL="0">
              <a:buNone/>
            </a:pPr>
            <a:r>
              <a:rPr lang="en-US" sz="1000" dirty="0">
                <a:solidFill>
                  <a:srgbClr val="C9D3EE"/>
                </a:solidFill>
              </a:rPr>
              <a:t>BES AI Hub · Đề xuất cho BES Group · Owned by HenryNguyen</a:t>
            </a:r>
            <a:endParaRPr lang="en-US" sz="10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C9D3EE"/>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D_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body" hasCustomPrompt="1"/>
          </p:nvPr>
        </p:nvSpPr>
        <p:spPr>
          <a:xfrm>
            <a:off x="731520" y="1097280"/>
            <a:ext cx="8229600" cy="310896"/>
          </a:xfrm>
          <a:prstGeom prst="rect">
            <a:avLst/>
          </a:prstGeom>
          <a:noFill/>
          <a:ln/>
        </p:spPr>
        <p:txBody>
          <a:bodyPr wrap="square" rtlCol="0"/>
          <a:lstStyle>
            <a:lvl1pPr indent="0" marL="0">
              <a:buNone/>
              <a:defRPr lang="en-US" sz="1400" b="1" spc="200" kern="0" dirty="0">
                <a:solidFill>
                  <a:srgbClr val="BFD3FF"/>
                </a:solidFill>
              </a:defRPr>
            </a:lvl1pPr>
          </a:lstStyle>
          <a:p>
            <a:pPr indent="0" marL="0">
              <a:buNone/>
            </a:pPr>
            <a:endParaRPr lang="en-US" sz="1400" dirty="0"/>
          </a:p>
        </p:txBody>
      </p:sp>
      <p:sp>
        <p:nvSpPr>
          <p:cNvPr id="3" name="Text 0"/>
          <p:cNvSpPr/>
          <p:nvPr>
            <p:ph idx="101" type="title" hasCustomPrompt="1"/>
          </p:nvPr>
        </p:nvSpPr>
        <p:spPr>
          <a:xfrm>
            <a:off x="731520" y="1463040"/>
            <a:ext cx="10515600" cy="868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3.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4.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5.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3.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3.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4.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3.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4.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4.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slideLayout" Target="../slideLayouts/slideLayout3.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3.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3.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6.xml"/><Relationship Id="rId5"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eyebrow-1"/>
          <p:cNvSpPr/>
          <p:nvPr/>
        </p:nvSpPr>
        <p:spPr>
          <a:xfrm>
            <a:off x="731520" y="731520"/>
            <a:ext cx="2514600" cy="384048"/>
          </a:xfrm>
          <a:prstGeom prst="roundRect">
            <a:avLst>
              <a:gd name="adj" fmla="val 50000"/>
            </a:avLst>
          </a:prstGeom>
          <a:solidFill>
            <a:srgbClr val="FFFFFF">
              <a:alpha val="16000"/>
            </a:srgbClr>
          </a:solidFill>
          <a:ln/>
        </p:spPr>
      </p:sp>
      <p:pic>
        <p:nvPicPr>
          <p:cNvPr id="3" name="icon-2" descr="preencoded.png">    </p:cNvPr>
          <p:cNvPicPr>
            <a:picLocks noChangeAspect="1"/>
          </p:cNvPicPr>
          <p:nvPr/>
        </p:nvPicPr>
        <p:blipFill>
          <a:blip r:embed="rId1"/>
          <a:stretch>
            <a:fillRect/>
          </a:stretch>
        </p:blipFill>
        <p:spPr>
          <a:xfrm>
            <a:off x="868680" y="813816"/>
            <a:ext cx="219456" cy="219456"/>
          </a:xfrm>
          <a:prstGeom prst="rect">
            <a:avLst/>
          </a:prstGeom>
        </p:spPr>
      </p:pic>
      <p:sp>
        <p:nvSpPr>
          <p:cNvPr id="4" name="text-3"/>
          <p:cNvSpPr txBox="1"/>
          <p:nvPr/>
        </p:nvSpPr>
        <p:spPr>
          <a:xfrm>
            <a:off x="1161288" y="731520"/>
            <a:ext cx="2057400" cy="384048"/>
          </a:xfrm>
          <a:prstGeom prst="rect">
            <a:avLst/>
          </a:prstGeom>
          <a:noFill/>
          <a:ln/>
        </p:spPr>
        <p:txBody>
          <a:bodyPr wrap="square" lIns="0" tIns="0" rIns="0" bIns="0" rtlCol="0" anchor="ctr"/>
          <a:lstStyle/>
          <a:p>
            <a:pPr algn="l" indent="0" marL="0">
              <a:lnSpc>
                <a:spcPct val="112000"/>
              </a:lnSpc>
              <a:buNone/>
            </a:pPr>
            <a:r>
              <a:rPr lang="en-US" sz="1400" b="1" dirty="0">
                <a:solidFill>
                  <a:srgbClr val="FFFFFF"/>
                </a:solidFill>
              </a:rPr>
              <a:t>Đề xuất cho BES Group</a:t>
            </a:r>
            <a:endParaRPr lang="en-US" sz="1400" dirty="0"/>
          </a:p>
        </p:txBody>
      </p:sp>
      <p:sp>
        <p:nvSpPr>
          <p:cNvPr id="5" name="Text 0"/>
          <p:cNvSpPr/>
          <p:nvPr>
            <p:ph idx="100" type="title" hasCustomPrompt="1"/>
          </p:nvPr>
        </p:nvSpPr>
        <p:spPr>
          <a:xfrm>
            <a:off x="731520" y="1417320"/>
            <a:ext cx="10241280" cy="1737360"/>
          </a:xfrm>
          <a:prstGeom prst="rect">
            <a:avLst/>
          </a:prstGeom>
          <a:noFill/>
          <a:ln/>
        </p:spPr>
        <p:txBody>
          <a:bodyPr wrap="square" lIns="0" tIns="0" rIns="0" bIns="0" rtlCol="0" anchor="t"/>
          <a:lstStyle/>
          <a:p>
            <a:pPr algn="l" indent="0" marL="0">
              <a:buNone/>
            </a:pPr>
            <a:r>
              <a:rPr lang="en-US" sz="5400" b="1" dirty="0">
                <a:solidFill>
                  <a:srgbClr val="FFFFFF"/>
                </a:solidFill>
              </a:rPr>
              <a:t>BES AI Hub</a:t>
            </a:r>
            <a:endParaRPr lang="en-US" sz="4400" dirty="0"/>
          </a:p>
          <a:p>
            <a:pPr algn="l" indent="0" marL="0">
              <a:buNone/>
            </a:pPr>
            <a:r>
              <a:rPr lang="en-US" sz="4200" b="1" dirty="0">
                <a:solidFill>
                  <a:srgbClr val="FFFFFF"/>
                </a:solidFill>
              </a:rPr>
              <a:t>Một cổng AI chung cho cả công ty</a:t>
            </a:r>
            <a:endParaRPr lang="en-US" sz="4400" dirty="0"/>
          </a:p>
        </p:txBody>
      </p:sp>
      <p:sp>
        <p:nvSpPr>
          <p:cNvPr id="6" name="text-4"/>
          <p:cNvSpPr txBox="1"/>
          <p:nvPr/>
        </p:nvSpPr>
        <p:spPr>
          <a:xfrm>
            <a:off x="731520" y="3246120"/>
            <a:ext cx="8412480" cy="822960"/>
          </a:xfrm>
          <a:prstGeom prst="rect">
            <a:avLst/>
          </a:prstGeom>
          <a:noFill/>
          <a:ln/>
        </p:spPr>
        <p:txBody>
          <a:bodyPr wrap="square" lIns="0" tIns="0" rIns="0" bIns="0" rtlCol="0" anchor="t"/>
          <a:lstStyle/>
          <a:p>
            <a:pPr algn="l" indent="0" marL="0">
              <a:lnSpc>
                <a:spcPct val="120000"/>
              </a:lnSpc>
              <a:buNone/>
            </a:pPr>
            <a:r>
              <a:rPr lang="en-US" sz="2000" dirty="0">
                <a:solidFill>
                  <a:srgbClr val="EAF0FF"/>
                </a:solidFill>
              </a:rPr>
              <a:t>Mọi phòng ban dùng AI qua cùng một cửa. Dữ liệu ở lại công ty, mỗi việc dùng đúng AI, kiến thức được giữ lại để dùng chung.</a:t>
            </a:r>
            <a:endParaRPr lang="en-US" sz="2000" dirty="0"/>
          </a:p>
        </p:txBody>
      </p:sp>
      <p:sp>
        <p:nvSpPr>
          <p:cNvPr id="7" name="chip-5"/>
          <p:cNvSpPr/>
          <p:nvPr/>
        </p:nvSpPr>
        <p:spPr>
          <a:xfrm>
            <a:off x="731520" y="4343400"/>
            <a:ext cx="4663440" cy="512064"/>
          </a:xfrm>
          <a:prstGeom prst="roundRect">
            <a:avLst>
              <a:gd name="adj" fmla="val 25000"/>
            </a:avLst>
          </a:prstGeom>
          <a:solidFill>
            <a:srgbClr val="FFFFFF">
              <a:alpha val="13000"/>
            </a:srgbClr>
          </a:solidFill>
          <a:ln w="9525">
            <a:solidFill>
              <a:srgbClr val="FFFFFF">
                <a:alpha val="30000"/>
              </a:srgbClr>
            </a:solidFill>
            <a:prstDash val="solid"/>
          </a:ln>
        </p:spPr>
      </p:sp>
      <p:pic>
        <p:nvPicPr>
          <p:cNvPr id="8" name="icon-6" descr="preencoded.png">    </p:cNvPr>
          <p:cNvPicPr>
            <a:picLocks noChangeAspect="1"/>
          </p:cNvPicPr>
          <p:nvPr/>
        </p:nvPicPr>
        <p:blipFill>
          <a:blip r:embed="rId2"/>
          <a:stretch>
            <a:fillRect/>
          </a:stretch>
        </p:blipFill>
        <p:spPr>
          <a:xfrm>
            <a:off x="896112" y="4471416"/>
            <a:ext cx="256032" cy="256032"/>
          </a:xfrm>
          <a:prstGeom prst="rect">
            <a:avLst/>
          </a:prstGeom>
        </p:spPr>
      </p:pic>
      <p:sp>
        <p:nvSpPr>
          <p:cNvPr id="9" name="text-7"/>
          <p:cNvSpPr txBox="1"/>
          <p:nvPr/>
        </p:nvSpPr>
        <p:spPr>
          <a:xfrm>
            <a:off x="1261872" y="4343400"/>
            <a:ext cx="4023360" cy="512064"/>
          </a:xfrm>
          <a:prstGeom prst="rect">
            <a:avLst/>
          </a:prstGeom>
          <a:noFill/>
          <a:ln/>
        </p:spPr>
        <p:txBody>
          <a:bodyPr wrap="square" lIns="0" tIns="0" rIns="0" bIns="0" rtlCol="0" anchor="ctr"/>
          <a:lstStyle/>
          <a:p>
            <a:pPr algn="l" indent="0" marL="0">
              <a:lnSpc>
                <a:spcPct val="112000"/>
              </a:lnSpc>
              <a:buNone/>
            </a:pPr>
            <a:r>
              <a:rPr lang="en-US" sz="1600" b="1" dirty="0">
                <a:solidFill>
                  <a:srgbClr val="FFFFFF"/>
                </a:solidFill>
              </a:rPr>
              <a:t>AI chạy tại công ty</a:t>
            </a:r>
            <a:endParaRPr lang="en-US" sz="1600" dirty="0"/>
          </a:p>
        </p:txBody>
      </p:sp>
      <p:sp>
        <p:nvSpPr>
          <p:cNvPr id="10" name="chip-8"/>
          <p:cNvSpPr/>
          <p:nvPr/>
        </p:nvSpPr>
        <p:spPr>
          <a:xfrm>
            <a:off x="5577840" y="4343400"/>
            <a:ext cx="4663440" cy="512064"/>
          </a:xfrm>
          <a:prstGeom prst="roundRect">
            <a:avLst>
              <a:gd name="adj" fmla="val 25000"/>
            </a:avLst>
          </a:prstGeom>
          <a:solidFill>
            <a:srgbClr val="FFFFFF">
              <a:alpha val="13000"/>
            </a:srgbClr>
          </a:solidFill>
          <a:ln w="9525">
            <a:solidFill>
              <a:srgbClr val="FFFFFF">
                <a:alpha val="30000"/>
              </a:srgbClr>
            </a:solidFill>
            <a:prstDash val="solid"/>
          </a:ln>
        </p:spPr>
      </p:sp>
      <p:pic>
        <p:nvPicPr>
          <p:cNvPr id="11" name="icon-9" descr="preencoded.png">    </p:cNvPr>
          <p:cNvPicPr>
            <a:picLocks noChangeAspect="1"/>
          </p:cNvPicPr>
          <p:nvPr/>
        </p:nvPicPr>
        <p:blipFill>
          <a:blip r:embed="rId3"/>
          <a:stretch>
            <a:fillRect/>
          </a:stretch>
        </p:blipFill>
        <p:spPr>
          <a:xfrm>
            <a:off x="5742432" y="4471416"/>
            <a:ext cx="256032" cy="256032"/>
          </a:xfrm>
          <a:prstGeom prst="rect">
            <a:avLst/>
          </a:prstGeom>
        </p:spPr>
      </p:pic>
      <p:sp>
        <p:nvSpPr>
          <p:cNvPr id="12" name="text-10"/>
          <p:cNvSpPr txBox="1"/>
          <p:nvPr/>
        </p:nvSpPr>
        <p:spPr>
          <a:xfrm>
            <a:off x="6108192" y="4343400"/>
            <a:ext cx="4023360" cy="512064"/>
          </a:xfrm>
          <a:prstGeom prst="rect">
            <a:avLst/>
          </a:prstGeom>
          <a:noFill/>
          <a:ln/>
        </p:spPr>
        <p:txBody>
          <a:bodyPr wrap="square" lIns="0" tIns="0" rIns="0" bIns="0" rtlCol="0" anchor="ctr"/>
          <a:lstStyle/>
          <a:p>
            <a:pPr algn="l" indent="0" marL="0">
              <a:lnSpc>
                <a:spcPct val="112000"/>
              </a:lnSpc>
              <a:buNone/>
            </a:pPr>
            <a:r>
              <a:rPr lang="en-US" sz="1600" b="1" dirty="0">
                <a:solidFill>
                  <a:srgbClr val="FFFFFF"/>
                </a:solidFill>
              </a:rPr>
              <a:t>Chuẩn OpenAI, cắm là chạy</a:t>
            </a:r>
            <a:endParaRPr lang="en-US" sz="1600" dirty="0"/>
          </a:p>
        </p:txBody>
      </p:sp>
      <p:sp>
        <p:nvSpPr>
          <p:cNvPr id="13" name="chip-11"/>
          <p:cNvSpPr/>
          <p:nvPr/>
        </p:nvSpPr>
        <p:spPr>
          <a:xfrm>
            <a:off x="731520" y="5001768"/>
            <a:ext cx="4663440" cy="512064"/>
          </a:xfrm>
          <a:prstGeom prst="roundRect">
            <a:avLst>
              <a:gd name="adj" fmla="val 25000"/>
            </a:avLst>
          </a:prstGeom>
          <a:solidFill>
            <a:srgbClr val="FFFFFF">
              <a:alpha val="13000"/>
            </a:srgbClr>
          </a:solidFill>
          <a:ln w="9525">
            <a:solidFill>
              <a:srgbClr val="FFFFFF">
                <a:alpha val="30000"/>
              </a:srgbClr>
            </a:solidFill>
            <a:prstDash val="solid"/>
          </a:ln>
        </p:spPr>
      </p:sp>
      <p:pic>
        <p:nvPicPr>
          <p:cNvPr id="14" name="icon-12" descr="preencoded.png">    </p:cNvPr>
          <p:cNvPicPr>
            <a:picLocks noChangeAspect="1"/>
          </p:cNvPicPr>
          <p:nvPr/>
        </p:nvPicPr>
        <p:blipFill>
          <a:blip r:embed="rId4"/>
          <a:stretch>
            <a:fillRect/>
          </a:stretch>
        </p:blipFill>
        <p:spPr>
          <a:xfrm>
            <a:off x="896112" y="5129784"/>
            <a:ext cx="256032" cy="256032"/>
          </a:xfrm>
          <a:prstGeom prst="rect">
            <a:avLst/>
          </a:prstGeom>
        </p:spPr>
      </p:pic>
      <p:sp>
        <p:nvSpPr>
          <p:cNvPr id="15" name="text-13"/>
          <p:cNvSpPr txBox="1"/>
          <p:nvPr/>
        </p:nvSpPr>
        <p:spPr>
          <a:xfrm>
            <a:off x="1261872" y="5001768"/>
            <a:ext cx="4023360" cy="512064"/>
          </a:xfrm>
          <a:prstGeom prst="rect">
            <a:avLst/>
          </a:prstGeom>
          <a:noFill/>
          <a:ln/>
        </p:spPr>
        <p:txBody>
          <a:bodyPr wrap="square" lIns="0" tIns="0" rIns="0" bIns="0" rtlCol="0" anchor="ctr"/>
          <a:lstStyle/>
          <a:p>
            <a:pPr algn="l" indent="0" marL="0">
              <a:lnSpc>
                <a:spcPct val="112000"/>
              </a:lnSpc>
              <a:buNone/>
            </a:pPr>
            <a:r>
              <a:rPr lang="en-US" sz="1600" b="1" dirty="0">
                <a:solidFill>
                  <a:srgbClr val="FFFFFF"/>
                </a:solidFill>
              </a:rPr>
              <a:t>Không lưu, không huấn luyện</a:t>
            </a:r>
            <a:endParaRPr lang="en-US" sz="1600" dirty="0"/>
          </a:p>
        </p:txBody>
      </p:sp>
      <p:sp>
        <p:nvSpPr>
          <p:cNvPr id="16" name="chip-14"/>
          <p:cNvSpPr/>
          <p:nvPr/>
        </p:nvSpPr>
        <p:spPr>
          <a:xfrm>
            <a:off x="5577840" y="5001768"/>
            <a:ext cx="4663440" cy="512064"/>
          </a:xfrm>
          <a:prstGeom prst="roundRect">
            <a:avLst>
              <a:gd name="adj" fmla="val 25000"/>
            </a:avLst>
          </a:prstGeom>
          <a:solidFill>
            <a:srgbClr val="FFFFFF">
              <a:alpha val="13000"/>
            </a:srgbClr>
          </a:solidFill>
          <a:ln w="9525">
            <a:solidFill>
              <a:srgbClr val="FFFFFF">
                <a:alpha val="30000"/>
              </a:srgbClr>
            </a:solidFill>
            <a:prstDash val="solid"/>
          </a:ln>
        </p:spPr>
      </p:sp>
      <p:pic>
        <p:nvPicPr>
          <p:cNvPr id="17" name="icon-15" descr="preencoded.png">    </p:cNvPr>
          <p:cNvPicPr>
            <a:picLocks noChangeAspect="1"/>
          </p:cNvPicPr>
          <p:nvPr/>
        </p:nvPicPr>
        <p:blipFill>
          <a:blip r:embed="rId5"/>
          <a:stretch>
            <a:fillRect/>
          </a:stretch>
        </p:blipFill>
        <p:spPr>
          <a:xfrm>
            <a:off x="5742432" y="5129784"/>
            <a:ext cx="256032" cy="256032"/>
          </a:xfrm>
          <a:prstGeom prst="rect">
            <a:avLst/>
          </a:prstGeom>
        </p:spPr>
      </p:pic>
      <p:sp>
        <p:nvSpPr>
          <p:cNvPr id="18" name="text-16"/>
          <p:cNvSpPr txBox="1"/>
          <p:nvPr/>
        </p:nvSpPr>
        <p:spPr>
          <a:xfrm>
            <a:off x="6108192" y="5001768"/>
            <a:ext cx="4023360" cy="512064"/>
          </a:xfrm>
          <a:prstGeom prst="rect">
            <a:avLst/>
          </a:prstGeom>
          <a:noFill/>
          <a:ln/>
        </p:spPr>
        <p:txBody>
          <a:bodyPr wrap="square" lIns="0" tIns="0" rIns="0" bIns="0" rtlCol="0" anchor="ctr"/>
          <a:lstStyle/>
          <a:p>
            <a:pPr algn="l" indent="0" marL="0">
              <a:lnSpc>
                <a:spcPct val="112000"/>
              </a:lnSpc>
              <a:buNone/>
            </a:pPr>
            <a:r>
              <a:rPr lang="en-US" sz="1600" b="1" dirty="0">
                <a:solidFill>
                  <a:srgbClr val="FFFFFF"/>
                </a:solidFill>
              </a:rPr>
              <a:t>Chạy được với Azure AI, AWS Bedrock</a:t>
            </a:r>
            <a:endParaRPr lang="en-US" sz="1600" dirty="0"/>
          </a:p>
        </p:txBody>
      </p:sp>
      <p:sp>
        <p:nvSpPr>
          <p:cNvPr id="19" name="logo-tile-17"/>
          <p:cNvSpPr/>
          <p:nvPr/>
        </p:nvSpPr>
        <p:spPr>
          <a:xfrm>
            <a:off x="10561320" y="685800"/>
            <a:ext cx="914400" cy="914400"/>
          </a:xfrm>
          <a:prstGeom prst="roundRect">
            <a:avLst>
              <a:gd name="adj" fmla="val 28000"/>
            </a:avLst>
          </a:prstGeom>
          <a:solidFill>
            <a:srgbClr val="FFFFFF">
              <a:alpha val="16000"/>
            </a:srgbClr>
          </a:solidFill>
          <a:ln/>
        </p:spPr>
      </p:sp>
      <p:pic>
        <p:nvPicPr>
          <p:cNvPr id="20" name="logo-18" descr="Biểu tượng BES AI Hub">    </p:cNvPr>
          <p:cNvPicPr>
            <a:picLocks noChangeAspect="1"/>
          </p:cNvPicPr>
          <p:nvPr/>
        </p:nvPicPr>
        <p:blipFill>
          <a:blip r:embed="rId6"/>
          <a:stretch>
            <a:fillRect/>
          </a:stretch>
        </p:blipFill>
        <p:spPr>
          <a:xfrm>
            <a:off x="10789920" y="914400"/>
            <a:ext cx="457200" cy="457200"/>
          </a:xfrm>
          <a:prstGeom prst="rect">
            <a:avLst/>
          </a:prstGeom>
        </p:spPr>
      </p:pic>
      <p:sp>
        <p:nvSpPr>
          <p:cNvPr id="21" name="text-19"/>
          <p:cNvSpPr txBox="1"/>
          <p:nvPr/>
        </p:nvSpPr>
        <p:spPr>
          <a:xfrm>
            <a:off x="731520" y="6172200"/>
            <a:ext cx="4572000" cy="320040"/>
          </a:xfrm>
          <a:prstGeom prst="rect">
            <a:avLst/>
          </a:prstGeom>
          <a:noFill/>
          <a:ln/>
        </p:spPr>
        <p:txBody>
          <a:bodyPr wrap="square" lIns="0" tIns="0" rIns="0" bIns="0" rtlCol="0" anchor="t"/>
          <a:lstStyle/>
          <a:p>
            <a:pPr algn="l" indent="0" marL="0">
              <a:lnSpc>
                <a:spcPct val="112000"/>
              </a:lnSpc>
              <a:buNone/>
            </a:pPr>
            <a:r>
              <a:rPr lang="en-US" sz="1300" dirty="0">
                <a:solidFill>
                  <a:srgbClr val="D6E0FF"/>
                </a:solidFill>
              </a:rPr>
              <a:t>Tháng 11/2026 · Bản đề xuất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VẤN ĐỀ HÔM NAY</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AI đã vào công ty, nhưng chưa ai quản lý</a:t>
            </a:r>
            <a:endParaRPr lang="en-US" sz="3400" dirty="0"/>
          </a:p>
        </p:txBody>
      </p:sp>
      <p:sp>
        <p:nvSpPr>
          <p:cNvPr id="4" name="text-20"/>
          <p:cNvSpPr txBox="1"/>
          <p:nvPr/>
        </p:nvSpPr>
        <p:spPr>
          <a:xfrm>
            <a:off x="548640" y="1481328"/>
            <a:ext cx="10515600" cy="457200"/>
          </a:xfrm>
          <a:prstGeom prst="rect">
            <a:avLst/>
          </a:prstGeom>
          <a:noFill/>
          <a:ln/>
        </p:spPr>
        <p:txBody>
          <a:bodyPr wrap="square" lIns="0" tIns="0" rIns="0" bIns="0" rtlCol="0" anchor="t"/>
          <a:lstStyle/>
          <a:p>
            <a:pPr algn="l" indent="0" marL="0">
              <a:lnSpc>
                <a:spcPct val="112000"/>
              </a:lnSpc>
              <a:buNone/>
            </a:pPr>
            <a:r>
              <a:rPr lang="en-US" sz="1800" dirty="0">
                <a:solidFill>
                  <a:srgbClr val="3C4660"/>
                </a:solidFill>
              </a:rPr>
              <a:t>Nhân viên đã dùng AI hằng ngày, mỗi người một kiểu. Công ty chưa nhìn thấy, chưa kiểm soát được.</a:t>
            </a:r>
            <a:endParaRPr lang="en-US" sz="1800" dirty="0"/>
          </a:p>
        </p:txBody>
      </p:sp>
      <p:sp>
        <p:nvSpPr>
          <p:cNvPr id="5" name="card-21"/>
          <p:cNvSpPr/>
          <p:nvPr/>
        </p:nvSpPr>
        <p:spPr>
          <a:xfrm>
            <a:off x="548640" y="2240280"/>
            <a:ext cx="2615184" cy="329184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6" name="icon-tile-22"/>
          <p:cNvSpPr/>
          <p:nvPr/>
        </p:nvSpPr>
        <p:spPr>
          <a:xfrm>
            <a:off x="777240" y="2496312"/>
            <a:ext cx="566928" cy="566928"/>
          </a:xfrm>
          <a:prstGeom prst="roundRect">
            <a:avLst>
              <a:gd name="adj" fmla="val 28000"/>
            </a:avLst>
          </a:prstGeom>
          <a:solidFill>
            <a:srgbClr val="FCEAE7"/>
          </a:solidFill>
          <a:ln/>
        </p:spPr>
      </p:sp>
      <p:pic>
        <p:nvPicPr>
          <p:cNvPr id="7" name="icon-23" descr="preencoded.png">    </p:cNvPr>
          <p:cNvPicPr>
            <a:picLocks noChangeAspect="1"/>
          </p:cNvPicPr>
          <p:nvPr/>
        </p:nvPicPr>
        <p:blipFill>
          <a:blip r:embed="rId1"/>
          <a:stretch>
            <a:fillRect/>
          </a:stretch>
        </p:blipFill>
        <p:spPr>
          <a:xfrm>
            <a:off x="913303" y="2632375"/>
            <a:ext cx="294803" cy="294803"/>
          </a:xfrm>
          <a:prstGeom prst="rect">
            <a:avLst/>
          </a:prstGeom>
        </p:spPr>
      </p:pic>
      <p:sp>
        <p:nvSpPr>
          <p:cNvPr id="8" name="text-24"/>
          <p:cNvSpPr txBox="1"/>
          <p:nvPr/>
        </p:nvSpPr>
        <p:spPr>
          <a:xfrm>
            <a:off x="777240" y="3227832"/>
            <a:ext cx="2157984" cy="822960"/>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Mỗi người một kiểu</a:t>
            </a:r>
            <a:endParaRPr lang="en-US" sz="1700" dirty="0"/>
          </a:p>
        </p:txBody>
      </p:sp>
      <p:sp>
        <p:nvSpPr>
          <p:cNvPr id="9" name="text-25"/>
          <p:cNvSpPr txBox="1"/>
          <p:nvPr/>
        </p:nvSpPr>
        <p:spPr>
          <a:xfrm>
            <a:off x="777240" y="4114800"/>
            <a:ext cx="2157984" cy="132588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Người dùng bản miễn phí, người tự trả tiền. Không ai biết cả công ty tốn bao nhiêu.</a:t>
            </a:r>
            <a:endParaRPr lang="en-US" sz="1500" dirty="0"/>
          </a:p>
        </p:txBody>
      </p:sp>
      <p:sp>
        <p:nvSpPr>
          <p:cNvPr id="10" name="card-26"/>
          <p:cNvSpPr/>
          <p:nvPr/>
        </p:nvSpPr>
        <p:spPr>
          <a:xfrm>
            <a:off x="3364992" y="2240280"/>
            <a:ext cx="2615184" cy="329184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1" name="icon-tile-27"/>
          <p:cNvSpPr/>
          <p:nvPr/>
        </p:nvSpPr>
        <p:spPr>
          <a:xfrm>
            <a:off x="3593592" y="2496312"/>
            <a:ext cx="566928" cy="566928"/>
          </a:xfrm>
          <a:prstGeom prst="roundRect">
            <a:avLst>
              <a:gd name="adj" fmla="val 28000"/>
            </a:avLst>
          </a:prstGeom>
          <a:solidFill>
            <a:srgbClr val="FDF1DC"/>
          </a:solidFill>
          <a:ln/>
        </p:spPr>
      </p:sp>
      <p:pic>
        <p:nvPicPr>
          <p:cNvPr id="12" name="icon-28" descr="preencoded.png">    </p:cNvPr>
          <p:cNvPicPr>
            <a:picLocks noChangeAspect="1"/>
          </p:cNvPicPr>
          <p:nvPr/>
        </p:nvPicPr>
        <p:blipFill>
          <a:blip r:embed="rId2"/>
          <a:stretch>
            <a:fillRect/>
          </a:stretch>
        </p:blipFill>
        <p:spPr>
          <a:xfrm>
            <a:off x="3729655" y="2632375"/>
            <a:ext cx="294803" cy="294803"/>
          </a:xfrm>
          <a:prstGeom prst="rect">
            <a:avLst/>
          </a:prstGeom>
        </p:spPr>
      </p:pic>
      <p:sp>
        <p:nvSpPr>
          <p:cNvPr id="13" name="text-29"/>
          <p:cNvSpPr txBox="1"/>
          <p:nvPr/>
        </p:nvSpPr>
        <p:spPr>
          <a:xfrm>
            <a:off x="3593592" y="3227832"/>
            <a:ext cx="2157984" cy="822960"/>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Dữ liệu đi ra ngoài</a:t>
            </a:r>
            <a:endParaRPr lang="en-US" sz="1700" dirty="0"/>
          </a:p>
        </p:txBody>
      </p:sp>
      <p:sp>
        <p:nvSpPr>
          <p:cNvPr id="14" name="text-30"/>
          <p:cNvSpPr txBox="1"/>
          <p:nvPr/>
        </p:nvSpPr>
        <p:spPr>
          <a:xfrm>
            <a:off x="3593592" y="4114800"/>
            <a:ext cx="2157984" cy="132588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Hợp đồng, bảng giá, thông tin khách hàng bị dán lên các trang AI công cộng.</a:t>
            </a:r>
            <a:endParaRPr lang="en-US" sz="1500" dirty="0"/>
          </a:p>
        </p:txBody>
      </p:sp>
      <p:sp>
        <p:nvSpPr>
          <p:cNvPr id="15" name="card-31"/>
          <p:cNvSpPr/>
          <p:nvPr/>
        </p:nvSpPr>
        <p:spPr>
          <a:xfrm>
            <a:off x="6181344" y="2240280"/>
            <a:ext cx="2615184" cy="329184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6" name="icon-tile-32"/>
          <p:cNvSpPr/>
          <p:nvPr/>
        </p:nvSpPr>
        <p:spPr>
          <a:xfrm>
            <a:off x="6409944" y="2496312"/>
            <a:ext cx="566928" cy="566928"/>
          </a:xfrm>
          <a:prstGeom prst="roundRect">
            <a:avLst>
              <a:gd name="adj" fmla="val 28000"/>
            </a:avLst>
          </a:prstGeom>
          <a:solidFill>
            <a:srgbClr val="EFEBFC"/>
          </a:solidFill>
          <a:ln/>
        </p:spPr>
      </p:sp>
      <p:pic>
        <p:nvPicPr>
          <p:cNvPr id="17" name="icon-33" descr="preencoded.png">    </p:cNvPr>
          <p:cNvPicPr>
            <a:picLocks noChangeAspect="1"/>
          </p:cNvPicPr>
          <p:nvPr/>
        </p:nvPicPr>
        <p:blipFill>
          <a:blip r:embed="rId3"/>
          <a:stretch>
            <a:fillRect/>
          </a:stretch>
        </p:blipFill>
        <p:spPr>
          <a:xfrm>
            <a:off x="6546007" y="2632375"/>
            <a:ext cx="294803" cy="294803"/>
          </a:xfrm>
          <a:prstGeom prst="rect">
            <a:avLst/>
          </a:prstGeom>
        </p:spPr>
      </p:pic>
      <p:sp>
        <p:nvSpPr>
          <p:cNvPr id="18" name="text-34"/>
          <p:cNvSpPr txBox="1"/>
          <p:nvPr/>
        </p:nvSpPr>
        <p:spPr>
          <a:xfrm>
            <a:off x="6409944" y="3227832"/>
            <a:ext cx="2157984" cy="822960"/>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Kiến thức nằm trong đầu vài người</a:t>
            </a:r>
            <a:endParaRPr lang="en-US" sz="1700" dirty="0"/>
          </a:p>
        </p:txBody>
      </p:sp>
      <p:sp>
        <p:nvSpPr>
          <p:cNvPr id="19" name="text-35"/>
          <p:cNvSpPr txBox="1"/>
          <p:nvPr/>
        </p:nvSpPr>
        <p:spPr>
          <a:xfrm>
            <a:off x="6409944" y="4114800"/>
            <a:ext cx="2157984" cy="132588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Cách làm hay không được ghi lại. Người giỏi nghỉ việc là mất theo.</a:t>
            </a:r>
            <a:endParaRPr lang="en-US" sz="1500" dirty="0"/>
          </a:p>
        </p:txBody>
      </p:sp>
      <p:sp>
        <p:nvSpPr>
          <p:cNvPr id="20" name="card-36"/>
          <p:cNvSpPr/>
          <p:nvPr/>
        </p:nvSpPr>
        <p:spPr>
          <a:xfrm>
            <a:off x="8997696" y="2240280"/>
            <a:ext cx="2615184" cy="329184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1" name="icon-tile-37"/>
          <p:cNvSpPr/>
          <p:nvPr/>
        </p:nvSpPr>
        <p:spPr>
          <a:xfrm>
            <a:off x="9226296" y="2496312"/>
            <a:ext cx="566928" cy="566928"/>
          </a:xfrm>
          <a:prstGeom prst="roundRect">
            <a:avLst>
              <a:gd name="adj" fmla="val 28000"/>
            </a:avLst>
          </a:prstGeom>
          <a:solidFill>
            <a:srgbClr val="EAF0FE"/>
          </a:solidFill>
          <a:ln/>
        </p:spPr>
      </p:sp>
      <p:pic>
        <p:nvPicPr>
          <p:cNvPr id="22" name="icon-38" descr="preencoded.png">    </p:cNvPr>
          <p:cNvPicPr>
            <a:picLocks noChangeAspect="1"/>
          </p:cNvPicPr>
          <p:nvPr/>
        </p:nvPicPr>
        <p:blipFill>
          <a:blip r:embed="rId4"/>
          <a:stretch>
            <a:fillRect/>
          </a:stretch>
        </p:blipFill>
        <p:spPr>
          <a:xfrm>
            <a:off x="9362359" y="2632375"/>
            <a:ext cx="294803" cy="294803"/>
          </a:xfrm>
          <a:prstGeom prst="rect">
            <a:avLst/>
          </a:prstGeom>
        </p:spPr>
      </p:pic>
      <p:sp>
        <p:nvSpPr>
          <p:cNvPr id="23" name="text-39"/>
          <p:cNvSpPr txBox="1"/>
          <p:nvPr/>
        </p:nvSpPr>
        <p:spPr>
          <a:xfrm>
            <a:off x="9226296" y="3227832"/>
            <a:ext cx="2157984" cy="822960"/>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Không biết AI nào tốt</a:t>
            </a:r>
            <a:endParaRPr lang="en-US" sz="1700" dirty="0"/>
          </a:p>
        </p:txBody>
      </p:sp>
      <p:sp>
        <p:nvSpPr>
          <p:cNvPr id="24" name="text-40"/>
          <p:cNvSpPr txBox="1"/>
          <p:nvPr/>
        </p:nvSpPr>
        <p:spPr>
          <a:xfrm>
            <a:off x="9226296" y="4114800"/>
            <a:ext cx="2157984" cy="132588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Chọn theo cảm tính, theo quảng cáo. Không có số liệu đúng sai, đắt rẻ.</a:t>
            </a:r>
            <a:endParaRPr lang="en-US" sz="15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GIẢI PHÁP</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Một nền tảng, bốn tầng rõ ràng</a:t>
            </a:r>
            <a:endParaRPr lang="en-US" sz="3400" dirty="0"/>
          </a:p>
        </p:txBody>
      </p:sp>
      <p:sp>
        <p:nvSpPr>
          <p:cNvPr id="4" name="card-41"/>
          <p:cNvSpPr/>
          <p:nvPr/>
        </p:nvSpPr>
        <p:spPr>
          <a:xfrm>
            <a:off x="548640" y="1691640"/>
            <a:ext cx="6309360" cy="969264"/>
          </a:xfrm>
          <a:prstGeom prst="roundRect">
            <a:avLst>
              <a:gd name="adj" fmla="val 150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5" name="icon-tile-42"/>
          <p:cNvSpPr/>
          <p:nvPr/>
        </p:nvSpPr>
        <p:spPr>
          <a:xfrm>
            <a:off x="731520" y="1874520"/>
            <a:ext cx="603504" cy="603504"/>
          </a:xfrm>
          <a:prstGeom prst="roundRect">
            <a:avLst>
              <a:gd name="adj" fmla="val 28000"/>
            </a:avLst>
          </a:prstGeom>
          <a:solidFill>
            <a:srgbClr val="EFEBFC"/>
          </a:solidFill>
          <a:ln/>
        </p:spPr>
      </p:sp>
      <p:pic>
        <p:nvPicPr>
          <p:cNvPr id="6" name="icon-43" descr="preencoded.png">    </p:cNvPr>
          <p:cNvPicPr>
            <a:picLocks noChangeAspect="1"/>
          </p:cNvPicPr>
          <p:nvPr/>
        </p:nvPicPr>
        <p:blipFill>
          <a:blip r:embed="rId1"/>
          <a:stretch>
            <a:fillRect/>
          </a:stretch>
        </p:blipFill>
        <p:spPr>
          <a:xfrm>
            <a:off x="876361" y="2019361"/>
            <a:ext cx="313822" cy="313822"/>
          </a:xfrm>
          <a:prstGeom prst="rect">
            <a:avLst/>
          </a:prstGeom>
        </p:spPr>
      </p:pic>
      <p:sp>
        <p:nvSpPr>
          <p:cNvPr id="7" name="text-44"/>
          <p:cNvSpPr txBox="1"/>
          <p:nvPr/>
        </p:nvSpPr>
        <p:spPr>
          <a:xfrm>
            <a:off x="1508760" y="1801368"/>
            <a:ext cx="5212080" cy="237744"/>
          </a:xfrm>
          <a:prstGeom prst="rect">
            <a:avLst/>
          </a:prstGeom>
          <a:noFill/>
          <a:ln/>
        </p:spPr>
        <p:txBody>
          <a:bodyPr wrap="square" lIns="0" tIns="0" rIns="0" bIns="0" rtlCol="0" anchor="t"/>
          <a:lstStyle/>
          <a:p>
            <a:pPr algn="l" indent="0" marL="0">
              <a:lnSpc>
                <a:spcPct val="112000"/>
              </a:lnSpc>
              <a:buNone/>
            </a:pPr>
            <a:r>
              <a:rPr lang="en-US" sz="1100" b="1" dirty="0">
                <a:solidFill>
                  <a:srgbClr val="5B6580"/>
                </a:solidFill>
              </a:rPr>
              <a:t>TẦNG 4 · ỨNG DỤNG</a:t>
            </a:r>
            <a:endParaRPr lang="en-US" sz="1100" dirty="0"/>
          </a:p>
        </p:txBody>
      </p:sp>
      <p:sp>
        <p:nvSpPr>
          <p:cNvPr id="8" name="text-45"/>
          <p:cNvSpPr txBox="1"/>
          <p:nvPr/>
        </p:nvSpPr>
        <p:spPr>
          <a:xfrm>
            <a:off x="1508760" y="2020824"/>
            <a:ext cx="5212080" cy="310896"/>
          </a:xfrm>
          <a:prstGeom prst="rect">
            <a:avLst/>
          </a:prstGeom>
          <a:noFill/>
          <a:ln/>
        </p:spPr>
        <p:txBody>
          <a:bodyPr wrap="square" lIns="0" tIns="0" rIns="0" bIns="0" rtlCol="0" anchor="t"/>
          <a:lstStyle/>
          <a:p>
            <a:pPr algn="l" indent="0" marL="0">
              <a:lnSpc>
                <a:spcPct val="112000"/>
              </a:lnSpc>
              <a:buNone/>
            </a:pPr>
            <a:r>
              <a:rPr lang="en-US" sz="1600" b="1" dirty="0">
                <a:solidFill>
                  <a:srgbClr val="16203A"/>
                </a:solidFill>
              </a:rPr>
              <a:t>Trợ lý AI, quy trình tự động, kết nối</a:t>
            </a:r>
            <a:endParaRPr lang="en-US" sz="1600" dirty="0"/>
          </a:p>
        </p:txBody>
      </p:sp>
      <p:sp>
        <p:nvSpPr>
          <p:cNvPr id="9" name="text-46"/>
          <p:cNvSpPr txBox="1"/>
          <p:nvPr/>
        </p:nvSpPr>
        <p:spPr>
          <a:xfrm>
            <a:off x="1508760" y="2331720"/>
            <a:ext cx="5212080" cy="274320"/>
          </a:xfrm>
          <a:prstGeom prst="rect">
            <a:avLst/>
          </a:prstGeom>
          <a:noFill/>
          <a:ln/>
        </p:spPr>
        <p:txBody>
          <a:bodyPr wrap="square" lIns="0" tIns="0" rIns="0" bIns="0" rtlCol="0" anchor="t"/>
          <a:lstStyle/>
          <a:p>
            <a:pPr algn="l" indent="0" marL="0">
              <a:lnSpc>
                <a:spcPct val="112000"/>
              </a:lnSpc>
              <a:buNone/>
            </a:pPr>
            <a:r>
              <a:rPr lang="en-US" sz="1300" dirty="0">
                <a:solidFill>
                  <a:srgbClr val="5B6580"/>
                </a:solidFill>
              </a:rPr>
              <a:t>Trợ lý theo phòng · Tự động hoá · Teams, Zalo, ERP</a:t>
            </a:r>
            <a:endParaRPr lang="en-US" sz="1300" dirty="0"/>
          </a:p>
        </p:txBody>
      </p:sp>
      <p:sp>
        <p:nvSpPr>
          <p:cNvPr id="10" name="card-47"/>
          <p:cNvSpPr/>
          <p:nvPr/>
        </p:nvSpPr>
        <p:spPr>
          <a:xfrm>
            <a:off x="548640" y="2807208"/>
            <a:ext cx="6309360" cy="969264"/>
          </a:xfrm>
          <a:prstGeom prst="roundRect">
            <a:avLst>
              <a:gd name="adj" fmla="val 150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1" name="icon-tile-48"/>
          <p:cNvSpPr/>
          <p:nvPr/>
        </p:nvSpPr>
        <p:spPr>
          <a:xfrm>
            <a:off x="731520" y="2990088"/>
            <a:ext cx="603504" cy="603504"/>
          </a:xfrm>
          <a:prstGeom prst="roundRect">
            <a:avLst>
              <a:gd name="adj" fmla="val 28000"/>
            </a:avLst>
          </a:prstGeom>
          <a:solidFill>
            <a:srgbClr val="EAF0FE"/>
          </a:solidFill>
          <a:ln/>
        </p:spPr>
      </p:sp>
      <p:pic>
        <p:nvPicPr>
          <p:cNvPr id="12" name="icon-49" descr="preencoded.png">    </p:cNvPr>
          <p:cNvPicPr>
            <a:picLocks noChangeAspect="1"/>
          </p:cNvPicPr>
          <p:nvPr/>
        </p:nvPicPr>
        <p:blipFill>
          <a:blip r:embed="rId2"/>
          <a:stretch>
            <a:fillRect/>
          </a:stretch>
        </p:blipFill>
        <p:spPr>
          <a:xfrm>
            <a:off x="876361" y="3134929"/>
            <a:ext cx="313822" cy="313822"/>
          </a:xfrm>
          <a:prstGeom prst="rect">
            <a:avLst/>
          </a:prstGeom>
        </p:spPr>
      </p:pic>
      <p:sp>
        <p:nvSpPr>
          <p:cNvPr id="13" name="text-50"/>
          <p:cNvSpPr txBox="1"/>
          <p:nvPr/>
        </p:nvSpPr>
        <p:spPr>
          <a:xfrm>
            <a:off x="1508760" y="2916936"/>
            <a:ext cx="5212080" cy="237744"/>
          </a:xfrm>
          <a:prstGeom prst="rect">
            <a:avLst/>
          </a:prstGeom>
          <a:noFill/>
          <a:ln/>
        </p:spPr>
        <p:txBody>
          <a:bodyPr wrap="square" lIns="0" tIns="0" rIns="0" bIns="0" rtlCol="0" anchor="t"/>
          <a:lstStyle/>
          <a:p>
            <a:pPr algn="l" indent="0" marL="0">
              <a:lnSpc>
                <a:spcPct val="112000"/>
              </a:lnSpc>
              <a:buNone/>
            </a:pPr>
            <a:r>
              <a:rPr lang="en-US" sz="1100" b="1" dirty="0">
                <a:solidFill>
                  <a:srgbClr val="5B6580"/>
                </a:solidFill>
              </a:rPr>
              <a:t>TẦNG 3 · TRI THỨC</a:t>
            </a:r>
            <a:endParaRPr lang="en-US" sz="1100" dirty="0"/>
          </a:p>
        </p:txBody>
      </p:sp>
      <p:sp>
        <p:nvSpPr>
          <p:cNvPr id="14" name="text-51"/>
          <p:cNvSpPr txBox="1"/>
          <p:nvPr/>
        </p:nvSpPr>
        <p:spPr>
          <a:xfrm>
            <a:off x="1508760" y="3136392"/>
            <a:ext cx="5212080" cy="310896"/>
          </a:xfrm>
          <a:prstGeom prst="rect">
            <a:avLst/>
          </a:prstGeom>
          <a:noFill/>
          <a:ln/>
        </p:spPr>
        <p:txBody>
          <a:bodyPr wrap="square" lIns="0" tIns="0" rIns="0" bIns="0" rtlCol="0" anchor="t"/>
          <a:lstStyle/>
          <a:p>
            <a:pPr algn="l" indent="0" marL="0">
              <a:lnSpc>
                <a:spcPct val="112000"/>
              </a:lnSpc>
              <a:buNone/>
            </a:pPr>
            <a:r>
              <a:rPr lang="en-US" sz="1600" b="1" dirty="0">
                <a:solidFill>
                  <a:srgbClr val="16203A"/>
                </a:solidFill>
              </a:rPr>
              <a:t>Kho tài liệu, kỹ năng, quy tắc của công ty</a:t>
            </a:r>
            <a:endParaRPr lang="en-US" sz="1600" dirty="0"/>
          </a:p>
        </p:txBody>
      </p:sp>
      <p:sp>
        <p:nvSpPr>
          <p:cNvPr id="15" name="text-52"/>
          <p:cNvSpPr txBox="1"/>
          <p:nvPr/>
        </p:nvSpPr>
        <p:spPr>
          <a:xfrm>
            <a:off x="1508760" y="3447288"/>
            <a:ext cx="5212080" cy="274320"/>
          </a:xfrm>
          <a:prstGeom prst="rect">
            <a:avLst/>
          </a:prstGeom>
          <a:noFill/>
          <a:ln/>
        </p:spPr>
        <p:txBody>
          <a:bodyPr wrap="square" lIns="0" tIns="0" rIns="0" bIns="0" rtlCol="0" anchor="t"/>
          <a:lstStyle/>
          <a:p>
            <a:pPr algn="l" indent="0" marL="0">
              <a:lnSpc>
                <a:spcPct val="112000"/>
              </a:lnSpc>
              <a:buNone/>
            </a:pPr>
            <a:r>
              <a:rPr lang="en-US" sz="1300" dirty="0">
                <a:solidFill>
                  <a:srgbClr val="5B6580"/>
                </a:solidFill>
              </a:rPr>
              <a:t>Kho tri thức · Kỹ năng · Quy tắc · Tự động</a:t>
            </a:r>
            <a:endParaRPr lang="en-US" sz="1300" dirty="0"/>
          </a:p>
        </p:txBody>
      </p:sp>
      <p:sp>
        <p:nvSpPr>
          <p:cNvPr id="16" name="card-53"/>
          <p:cNvSpPr/>
          <p:nvPr/>
        </p:nvSpPr>
        <p:spPr>
          <a:xfrm>
            <a:off x="548640" y="3922776"/>
            <a:ext cx="6309360" cy="969264"/>
          </a:xfrm>
          <a:prstGeom prst="roundRect">
            <a:avLst>
              <a:gd name="adj" fmla="val 150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7" name="icon-tile-54"/>
          <p:cNvSpPr/>
          <p:nvPr/>
        </p:nvSpPr>
        <p:spPr>
          <a:xfrm>
            <a:off x="731520" y="4105656"/>
            <a:ext cx="603504" cy="603504"/>
          </a:xfrm>
          <a:prstGeom prst="roundRect">
            <a:avLst>
              <a:gd name="adj" fmla="val 28000"/>
            </a:avLst>
          </a:prstGeom>
          <a:solidFill>
            <a:srgbClr val="E4F4EC"/>
          </a:solidFill>
          <a:ln/>
        </p:spPr>
      </p:sp>
      <p:pic>
        <p:nvPicPr>
          <p:cNvPr id="18" name="icon-55" descr="preencoded.png">    </p:cNvPr>
          <p:cNvPicPr>
            <a:picLocks noChangeAspect="1"/>
          </p:cNvPicPr>
          <p:nvPr/>
        </p:nvPicPr>
        <p:blipFill>
          <a:blip r:embed="rId3"/>
          <a:stretch>
            <a:fillRect/>
          </a:stretch>
        </p:blipFill>
        <p:spPr>
          <a:xfrm>
            <a:off x="876361" y="4250497"/>
            <a:ext cx="313822" cy="313822"/>
          </a:xfrm>
          <a:prstGeom prst="rect">
            <a:avLst/>
          </a:prstGeom>
        </p:spPr>
      </p:pic>
      <p:sp>
        <p:nvSpPr>
          <p:cNvPr id="19" name="text-56"/>
          <p:cNvSpPr txBox="1"/>
          <p:nvPr/>
        </p:nvSpPr>
        <p:spPr>
          <a:xfrm>
            <a:off x="1508760" y="4032504"/>
            <a:ext cx="5212080" cy="237744"/>
          </a:xfrm>
          <a:prstGeom prst="rect">
            <a:avLst/>
          </a:prstGeom>
          <a:noFill/>
          <a:ln/>
        </p:spPr>
        <p:txBody>
          <a:bodyPr wrap="square" lIns="0" tIns="0" rIns="0" bIns="0" rtlCol="0" anchor="t"/>
          <a:lstStyle/>
          <a:p>
            <a:pPr algn="l" indent="0" marL="0">
              <a:lnSpc>
                <a:spcPct val="112000"/>
              </a:lnSpc>
              <a:buNone/>
            </a:pPr>
            <a:r>
              <a:rPr lang="en-US" sz="1100" b="1" dirty="0">
                <a:solidFill>
                  <a:srgbClr val="5B6580"/>
                </a:solidFill>
              </a:rPr>
              <a:t>TẦNG 2 · CỔNG AI CHUNG</a:t>
            </a:r>
            <a:endParaRPr lang="en-US" sz="1100" dirty="0"/>
          </a:p>
        </p:txBody>
      </p:sp>
      <p:sp>
        <p:nvSpPr>
          <p:cNvPr id="20" name="text-57"/>
          <p:cNvSpPr txBox="1"/>
          <p:nvPr/>
        </p:nvSpPr>
        <p:spPr>
          <a:xfrm>
            <a:off x="1508760" y="4251960"/>
            <a:ext cx="5212080" cy="310896"/>
          </a:xfrm>
          <a:prstGeom prst="rect">
            <a:avLst/>
          </a:prstGeom>
          <a:noFill/>
          <a:ln/>
        </p:spPr>
        <p:txBody>
          <a:bodyPr wrap="square" lIns="0" tIns="0" rIns="0" bIns="0" rtlCol="0" anchor="t"/>
          <a:lstStyle/>
          <a:p>
            <a:pPr algn="l" indent="0" marL="0">
              <a:lnSpc>
                <a:spcPct val="112000"/>
              </a:lnSpc>
              <a:buNone/>
            </a:pPr>
            <a:r>
              <a:rPr lang="en-US" sz="1600" b="1" dirty="0">
                <a:solidFill>
                  <a:srgbClr val="16203A"/>
                </a:solidFill>
              </a:rPr>
              <a:t>Chuẩn OpenAI, chọn đúng AI, bảo vệ dữ liệu</a:t>
            </a:r>
            <a:endParaRPr lang="en-US" sz="1600" dirty="0"/>
          </a:p>
        </p:txBody>
      </p:sp>
      <p:sp>
        <p:nvSpPr>
          <p:cNvPr id="21" name="text-58"/>
          <p:cNvSpPr txBox="1"/>
          <p:nvPr/>
        </p:nvSpPr>
        <p:spPr>
          <a:xfrm>
            <a:off x="1508760" y="4562856"/>
            <a:ext cx="5212080" cy="274320"/>
          </a:xfrm>
          <a:prstGeom prst="rect">
            <a:avLst/>
          </a:prstGeom>
          <a:noFill/>
          <a:ln/>
        </p:spPr>
        <p:txBody>
          <a:bodyPr wrap="square" lIns="0" tIns="0" rIns="0" bIns="0" rtlCol="0" anchor="t"/>
          <a:lstStyle/>
          <a:p>
            <a:pPr algn="l" indent="0" marL="0">
              <a:lnSpc>
                <a:spcPct val="112000"/>
              </a:lnSpc>
              <a:buNone/>
            </a:pPr>
            <a:r>
              <a:rPr lang="en-US" sz="1300" dirty="0">
                <a:solidFill>
                  <a:srgbClr val="5B6580"/>
                </a:solidFill>
              </a:rPr>
              <a:t>Chọn AI · Lá chắn dữ liệu · Ngân sách</a:t>
            </a:r>
            <a:endParaRPr lang="en-US" sz="1300" dirty="0"/>
          </a:p>
        </p:txBody>
      </p:sp>
      <p:sp>
        <p:nvSpPr>
          <p:cNvPr id="22" name="card-59"/>
          <p:cNvSpPr/>
          <p:nvPr/>
        </p:nvSpPr>
        <p:spPr>
          <a:xfrm>
            <a:off x="548640" y="5038344"/>
            <a:ext cx="6309360" cy="969264"/>
          </a:xfrm>
          <a:prstGeom prst="roundRect">
            <a:avLst>
              <a:gd name="adj" fmla="val 150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3" name="icon-tile-60"/>
          <p:cNvSpPr/>
          <p:nvPr/>
        </p:nvSpPr>
        <p:spPr>
          <a:xfrm>
            <a:off x="731520" y="5221224"/>
            <a:ext cx="603504" cy="603504"/>
          </a:xfrm>
          <a:prstGeom prst="roundRect">
            <a:avLst>
              <a:gd name="adj" fmla="val 28000"/>
            </a:avLst>
          </a:prstGeom>
          <a:solidFill>
            <a:srgbClr val="E2F5F2"/>
          </a:solidFill>
          <a:ln/>
        </p:spPr>
      </p:sp>
      <p:pic>
        <p:nvPicPr>
          <p:cNvPr id="24" name="icon-61" descr="preencoded.png">    </p:cNvPr>
          <p:cNvPicPr>
            <a:picLocks noChangeAspect="1"/>
          </p:cNvPicPr>
          <p:nvPr/>
        </p:nvPicPr>
        <p:blipFill>
          <a:blip r:embed="rId4"/>
          <a:stretch>
            <a:fillRect/>
          </a:stretch>
        </p:blipFill>
        <p:spPr>
          <a:xfrm>
            <a:off x="876361" y="5366065"/>
            <a:ext cx="313822" cy="313822"/>
          </a:xfrm>
          <a:prstGeom prst="rect">
            <a:avLst/>
          </a:prstGeom>
        </p:spPr>
      </p:pic>
      <p:sp>
        <p:nvSpPr>
          <p:cNvPr id="25" name="text-62"/>
          <p:cNvSpPr txBox="1"/>
          <p:nvPr/>
        </p:nvSpPr>
        <p:spPr>
          <a:xfrm>
            <a:off x="1508760" y="5148072"/>
            <a:ext cx="5212080" cy="237744"/>
          </a:xfrm>
          <a:prstGeom prst="rect">
            <a:avLst/>
          </a:prstGeom>
          <a:noFill/>
          <a:ln/>
        </p:spPr>
        <p:txBody>
          <a:bodyPr wrap="square" lIns="0" tIns="0" rIns="0" bIns="0" rtlCol="0" anchor="t"/>
          <a:lstStyle/>
          <a:p>
            <a:pPr algn="l" indent="0" marL="0">
              <a:lnSpc>
                <a:spcPct val="112000"/>
              </a:lnSpc>
              <a:buNone/>
            </a:pPr>
            <a:r>
              <a:rPr lang="en-US" sz="1100" b="1" dirty="0">
                <a:solidFill>
                  <a:srgbClr val="5B6580"/>
                </a:solidFill>
              </a:rPr>
              <a:t>TẦNG 1 · NGUỒN AI</a:t>
            </a:r>
            <a:endParaRPr lang="en-US" sz="1100" dirty="0"/>
          </a:p>
        </p:txBody>
      </p:sp>
      <p:sp>
        <p:nvSpPr>
          <p:cNvPr id="26" name="text-63"/>
          <p:cNvSpPr txBox="1"/>
          <p:nvPr/>
        </p:nvSpPr>
        <p:spPr>
          <a:xfrm>
            <a:off x="1508760" y="5367528"/>
            <a:ext cx="5212080" cy="310896"/>
          </a:xfrm>
          <a:prstGeom prst="rect">
            <a:avLst/>
          </a:prstGeom>
          <a:noFill/>
          <a:ln/>
        </p:spPr>
        <p:txBody>
          <a:bodyPr wrap="square" lIns="0" tIns="0" rIns="0" bIns="0" rtlCol="0" anchor="t"/>
          <a:lstStyle/>
          <a:p>
            <a:pPr algn="l" indent="0" marL="0">
              <a:lnSpc>
                <a:spcPct val="112000"/>
              </a:lnSpc>
              <a:buNone/>
            </a:pPr>
            <a:r>
              <a:rPr lang="en-US" sz="1600" b="1" dirty="0">
                <a:solidFill>
                  <a:srgbClr val="16203A"/>
                </a:solidFill>
              </a:rPr>
              <a:t>Máy AI tại công ty + AI đám mây doanh nghiệp</a:t>
            </a:r>
            <a:endParaRPr lang="en-US" sz="1600" dirty="0"/>
          </a:p>
        </p:txBody>
      </p:sp>
      <p:sp>
        <p:nvSpPr>
          <p:cNvPr id="27" name="text-64"/>
          <p:cNvSpPr txBox="1"/>
          <p:nvPr/>
        </p:nvSpPr>
        <p:spPr>
          <a:xfrm>
            <a:off x="1508760" y="5678424"/>
            <a:ext cx="5212080" cy="274320"/>
          </a:xfrm>
          <a:prstGeom prst="rect">
            <a:avLst/>
          </a:prstGeom>
          <a:noFill/>
          <a:ln/>
        </p:spPr>
        <p:txBody>
          <a:bodyPr wrap="square" lIns="0" tIns="0" rIns="0" bIns="0" rtlCol="0" anchor="t"/>
          <a:lstStyle/>
          <a:p>
            <a:pPr algn="l" indent="0" marL="0">
              <a:lnSpc>
                <a:spcPct val="112000"/>
              </a:lnSpc>
              <a:buNone/>
            </a:pPr>
            <a:r>
              <a:rPr lang="en-US" sz="1300" dirty="0">
                <a:solidFill>
                  <a:srgbClr val="5B6580"/>
                </a:solidFill>
              </a:rPr>
              <a:t>Máy công ty · Azure AI · AWS Bedrock</a:t>
            </a:r>
            <a:endParaRPr lang="en-US" sz="1300" dirty="0"/>
          </a:p>
        </p:txBody>
      </p:sp>
      <p:sp>
        <p:nvSpPr>
          <p:cNvPr id="28" name="text-65"/>
          <p:cNvSpPr txBox="1"/>
          <p:nvPr/>
        </p:nvSpPr>
        <p:spPr>
          <a:xfrm>
            <a:off x="7086600" y="1691640"/>
            <a:ext cx="4556455" cy="365760"/>
          </a:xfrm>
          <a:prstGeom prst="rect">
            <a:avLst/>
          </a:prstGeom>
          <a:noFill/>
          <a:ln/>
        </p:spPr>
        <p:txBody>
          <a:bodyPr wrap="square" lIns="0" tIns="0" rIns="0" bIns="0" rtlCol="0" anchor="t"/>
          <a:lstStyle/>
          <a:p>
            <a:pPr algn="l" indent="0" marL="0">
              <a:lnSpc>
                <a:spcPct val="112000"/>
              </a:lnSpc>
              <a:buNone/>
            </a:pPr>
            <a:r>
              <a:rPr lang="en-US" sz="1800" b="1" dirty="0">
                <a:solidFill>
                  <a:srgbClr val="16203A"/>
                </a:solidFill>
              </a:rPr>
              <a:t>Sắp xếp theo đúng sơ đồ công ty</a:t>
            </a:r>
            <a:endParaRPr lang="en-US" sz="1800" dirty="0"/>
          </a:p>
        </p:txBody>
      </p:sp>
      <p:sp>
        <p:nvSpPr>
          <p:cNvPr id="29" name="text-66"/>
          <p:cNvSpPr txBox="1"/>
          <p:nvPr/>
        </p:nvSpPr>
        <p:spPr>
          <a:xfrm>
            <a:off x="7086600" y="2084832"/>
            <a:ext cx="4556455" cy="594360"/>
          </a:xfrm>
          <a:prstGeom prst="rect">
            <a:avLst/>
          </a:prstGeom>
          <a:noFill/>
          <a:ln/>
        </p:spPr>
        <p:txBody>
          <a:bodyPr wrap="square" lIns="0" tIns="0" rIns="0" bIns="0" rtlCol="0" anchor="t"/>
          <a:lstStyle/>
          <a:p>
            <a:pPr algn="l" indent="0" marL="0">
              <a:lnSpc>
                <a:spcPct val="112000"/>
              </a:lnSpc>
              <a:buNone/>
            </a:pPr>
            <a:r>
              <a:rPr lang="en-US" sz="1450" dirty="0">
                <a:solidFill>
                  <a:srgbClr val="3C4660"/>
                </a:solidFill>
              </a:rPr>
              <a:t>Công ty → Phòng ban → Dự án, gắn thêm Nhãn. Cấp dưới tự thừa hưởng từ cấp trên.</a:t>
            </a:r>
            <a:endParaRPr lang="en-US" sz="1450" dirty="0"/>
          </a:p>
        </p:txBody>
      </p:sp>
      <p:sp>
        <p:nvSpPr>
          <p:cNvPr id="30" name="card-67"/>
          <p:cNvSpPr/>
          <p:nvPr/>
        </p:nvSpPr>
        <p:spPr>
          <a:xfrm>
            <a:off x="7086600" y="2834640"/>
            <a:ext cx="4556455" cy="566928"/>
          </a:xfrm>
          <a:prstGeom prst="roundRect">
            <a:avLst>
              <a:gd name="adj" fmla="val 1612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pic>
        <p:nvPicPr>
          <p:cNvPr id="31" name="icon-68" descr="preencoded.png">    </p:cNvPr>
          <p:cNvPicPr>
            <a:picLocks noChangeAspect="1"/>
          </p:cNvPicPr>
          <p:nvPr/>
        </p:nvPicPr>
        <p:blipFill>
          <a:blip r:embed="rId5"/>
          <a:stretch>
            <a:fillRect/>
          </a:stretch>
        </p:blipFill>
        <p:spPr>
          <a:xfrm>
            <a:off x="7232904" y="2999232"/>
            <a:ext cx="237744" cy="237744"/>
          </a:xfrm>
          <a:prstGeom prst="rect">
            <a:avLst/>
          </a:prstGeom>
        </p:spPr>
      </p:pic>
      <p:sp>
        <p:nvSpPr>
          <p:cNvPr id="32" name="text-69"/>
          <p:cNvSpPr txBox="1"/>
          <p:nvPr/>
        </p:nvSpPr>
        <p:spPr>
          <a:xfrm>
            <a:off x="7562088" y="2834640"/>
            <a:ext cx="2773375" cy="566928"/>
          </a:xfrm>
          <a:prstGeom prst="rect">
            <a:avLst/>
          </a:prstGeom>
          <a:noFill/>
          <a:ln/>
        </p:spPr>
        <p:txBody>
          <a:bodyPr wrap="square" lIns="0" tIns="0" rIns="0" bIns="0" rtlCol="0" anchor="ctr"/>
          <a:lstStyle/>
          <a:p>
            <a:pPr algn="l" indent="0" marL="0">
              <a:lnSpc>
                <a:spcPct val="112000"/>
              </a:lnSpc>
              <a:buNone/>
            </a:pPr>
            <a:r>
              <a:rPr lang="en-US" sz="1400" b="1" dirty="0">
                <a:solidFill>
                  <a:srgbClr val="16203A"/>
                </a:solidFill>
              </a:rPr>
              <a:t>Toàn công ty</a:t>
            </a:r>
            <a:endParaRPr lang="en-US" sz="1400" dirty="0"/>
          </a:p>
        </p:txBody>
      </p:sp>
      <p:sp>
        <p:nvSpPr>
          <p:cNvPr id="33" name="pill-70"/>
          <p:cNvSpPr/>
          <p:nvPr/>
        </p:nvSpPr>
        <p:spPr>
          <a:xfrm>
            <a:off x="10381183" y="2971800"/>
            <a:ext cx="1133856" cy="292608"/>
          </a:xfrm>
          <a:prstGeom prst="roundRect">
            <a:avLst>
              <a:gd name="adj" fmla="val 50000"/>
            </a:avLst>
          </a:prstGeom>
          <a:solidFill>
            <a:srgbClr val="EAF0FE"/>
          </a:solidFill>
          <a:ln/>
        </p:spPr>
      </p:sp>
      <p:sp>
        <p:nvSpPr>
          <p:cNvPr id="34" name="pill-text-71"/>
          <p:cNvSpPr txBox="1"/>
          <p:nvPr/>
        </p:nvSpPr>
        <p:spPr>
          <a:xfrm>
            <a:off x="10381183" y="2971800"/>
            <a:ext cx="1133856" cy="292608"/>
          </a:xfrm>
          <a:prstGeom prst="rect">
            <a:avLst/>
          </a:prstGeom>
          <a:noFill/>
          <a:ln/>
        </p:spPr>
        <p:txBody>
          <a:bodyPr wrap="square" lIns="0" tIns="0" rIns="0" bIns="0" rtlCol="0" anchor="ctr"/>
          <a:lstStyle/>
          <a:p>
            <a:pPr algn="ctr" indent="0" marL="0">
              <a:buNone/>
            </a:pPr>
            <a:r>
              <a:rPr lang="en-US" sz="1100" b="1" dirty="0">
                <a:solidFill>
                  <a:srgbClr val="1E46C2"/>
                </a:solidFill>
              </a:rPr>
              <a:t>8 quy tắc chung</a:t>
            </a:r>
            <a:endParaRPr lang="en-US" sz="1100" dirty="0"/>
          </a:p>
        </p:txBody>
      </p:sp>
      <p:sp>
        <p:nvSpPr>
          <p:cNvPr id="35" name="card-72"/>
          <p:cNvSpPr/>
          <p:nvPr/>
        </p:nvSpPr>
        <p:spPr>
          <a:xfrm>
            <a:off x="7360920" y="3547872"/>
            <a:ext cx="4282135" cy="566928"/>
          </a:xfrm>
          <a:prstGeom prst="roundRect">
            <a:avLst>
              <a:gd name="adj" fmla="val 1612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pic>
        <p:nvPicPr>
          <p:cNvPr id="36" name="icon-73" descr="preencoded.png">    </p:cNvPr>
          <p:cNvPicPr>
            <a:picLocks noChangeAspect="1"/>
          </p:cNvPicPr>
          <p:nvPr/>
        </p:nvPicPr>
        <p:blipFill>
          <a:blip r:embed="rId6"/>
          <a:stretch>
            <a:fillRect/>
          </a:stretch>
        </p:blipFill>
        <p:spPr>
          <a:xfrm>
            <a:off x="7507224" y="3712464"/>
            <a:ext cx="237744" cy="237744"/>
          </a:xfrm>
          <a:prstGeom prst="rect">
            <a:avLst/>
          </a:prstGeom>
        </p:spPr>
      </p:pic>
      <p:sp>
        <p:nvSpPr>
          <p:cNvPr id="37" name="text-74"/>
          <p:cNvSpPr txBox="1"/>
          <p:nvPr/>
        </p:nvSpPr>
        <p:spPr>
          <a:xfrm>
            <a:off x="7836408" y="3547872"/>
            <a:ext cx="2499055" cy="566928"/>
          </a:xfrm>
          <a:prstGeom prst="rect">
            <a:avLst/>
          </a:prstGeom>
          <a:noFill/>
          <a:ln/>
        </p:spPr>
        <p:txBody>
          <a:bodyPr wrap="square" lIns="0" tIns="0" rIns="0" bIns="0" rtlCol="0" anchor="ctr"/>
          <a:lstStyle/>
          <a:p>
            <a:pPr algn="l" indent="0" marL="0">
              <a:lnSpc>
                <a:spcPct val="112000"/>
              </a:lnSpc>
              <a:buNone/>
            </a:pPr>
            <a:r>
              <a:rPr lang="en-US" sz="1400" dirty="0">
                <a:solidFill>
                  <a:srgbClr val="16203A"/>
                </a:solidFill>
              </a:rPr>
              <a:t>Phòng Kinh doanh</a:t>
            </a:r>
            <a:endParaRPr lang="en-US" sz="1400" dirty="0"/>
          </a:p>
        </p:txBody>
      </p:sp>
      <p:sp>
        <p:nvSpPr>
          <p:cNvPr id="38" name="pill-75"/>
          <p:cNvSpPr/>
          <p:nvPr/>
        </p:nvSpPr>
        <p:spPr>
          <a:xfrm>
            <a:off x="10381183" y="3685032"/>
            <a:ext cx="1133856" cy="292608"/>
          </a:xfrm>
          <a:prstGeom prst="roundRect">
            <a:avLst>
              <a:gd name="adj" fmla="val 50000"/>
            </a:avLst>
          </a:prstGeom>
          <a:solidFill>
            <a:srgbClr val="EAF0FE"/>
          </a:solidFill>
          <a:ln/>
        </p:spPr>
      </p:sp>
      <p:sp>
        <p:nvSpPr>
          <p:cNvPr id="39" name="pill-text-76"/>
          <p:cNvSpPr txBox="1"/>
          <p:nvPr/>
        </p:nvSpPr>
        <p:spPr>
          <a:xfrm>
            <a:off x="10381183" y="3685032"/>
            <a:ext cx="1133856" cy="292608"/>
          </a:xfrm>
          <a:prstGeom prst="rect">
            <a:avLst/>
          </a:prstGeom>
          <a:noFill/>
          <a:ln/>
        </p:spPr>
        <p:txBody>
          <a:bodyPr wrap="square" lIns="0" tIns="0" rIns="0" bIns="0" rtlCol="0" anchor="ctr"/>
          <a:lstStyle/>
          <a:p>
            <a:pPr algn="ctr" indent="0" marL="0">
              <a:buNone/>
            </a:pPr>
            <a:r>
              <a:rPr lang="en-US" sz="1100" b="1" dirty="0">
                <a:solidFill>
                  <a:srgbClr val="1E46C2"/>
                </a:solidFill>
              </a:rPr>
              <a:t>+5 riêng</a:t>
            </a:r>
            <a:endParaRPr lang="en-US" sz="1100" dirty="0"/>
          </a:p>
        </p:txBody>
      </p:sp>
      <p:sp>
        <p:nvSpPr>
          <p:cNvPr id="40" name="card-77"/>
          <p:cNvSpPr/>
          <p:nvPr/>
        </p:nvSpPr>
        <p:spPr>
          <a:xfrm>
            <a:off x="7635240" y="4261104"/>
            <a:ext cx="4007815" cy="566928"/>
          </a:xfrm>
          <a:prstGeom prst="roundRect">
            <a:avLst>
              <a:gd name="adj" fmla="val 1612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pic>
        <p:nvPicPr>
          <p:cNvPr id="41" name="icon-78" descr="preencoded.png">    </p:cNvPr>
          <p:cNvPicPr>
            <a:picLocks noChangeAspect="1"/>
          </p:cNvPicPr>
          <p:nvPr/>
        </p:nvPicPr>
        <p:blipFill>
          <a:blip r:embed="rId7"/>
          <a:stretch>
            <a:fillRect/>
          </a:stretch>
        </p:blipFill>
        <p:spPr>
          <a:xfrm>
            <a:off x="7781544" y="4425696"/>
            <a:ext cx="237744" cy="237744"/>
          </a:xfrm>
          <a:prstGeom prst="rect">
            <a:avLst/>
          </a:prstGeom>
        </p:spPr>
      </p:pic>
      <p:sp>
        <p:nvSpPr>
          <p:cNvPr id="42" name="text-79"/>
          <p:cNvSpPr txBox="1"/>
          <p:nvPr/>
        </p:nvSpPr>
        <p:spPr>
          <a:xfrm>
            <a:off x="8110728" y="4261104"/>
            <a:ext cx="2224735" cy="566928"/>
          </a:xfrm>
          <a:prstGeom prst="rect">
            <a:avLst/>
          </a:prstGeom>
          <a:noFill/>
          <a:ln/>
        </p:spPr>
        <p:txBody>
          <a:bodyPr wrap="square" lIns="0" tIns="0" rIns="0" bIns="0" rtlCol="0" anchor="ctr"/>
          <a:lstStyle/>
          <a:p>
            <a:pPr algn="l" indent="0" marL="0">
              <a:lnSpc>
                <a:spcPct val="112000"/>
              </a:lnSpc>
              <a:buNone/>
            </a:pPr>
            <a:r>
              <a:rPr lang="en-US" sz="1400" dirty="0">
                <a:solidFill>
                  <a:srgbClr val="16203A"/>
                </a:solidFill>
              </a:rPr>
              <a:t>Dự án Mở rộng showroom</a:t>
            </a:r>
            <a:endParaRPr lang="en-US" sz="1400" dirty="0"/>
          </a:p>
        </p:txBody>
      </p:sp>
      <p:sp>
        <p:nvSpPr>
          <p:cNvPr id="43" name="pill-80"/>
          <p:cNvSpPr/>
          <p:nvPr/>
        </p:nvSpPr>
        <p:spPr>
          <a:xfrm>
            <a:off x="10381183" y="4398264"/>
            <a:ext cx="1133856" cy="292608"/>
          </a:xfrm>
          <a:prstGeom prst="roundRect">
            <a:avLst>
              <a:gd name="adj" fmla="val 50000"/>
            </a:avLst>
          </a:prstGeom>
          <a:solidFill>
            <a:srgbClr val="E4F4EC"/>
          </a:solidFill>
          <a:ln/>
        </p:spPr>
      </p:sp>
      <p:sp>
        <p:nvSpPr>
          <p:cNvPr id="44" name="pill-text-81"/>
          <p:cNvSpPr txBox="1"/>
          <p:nvPr/>
        </p:nvSpPr>
        <p:spPr>
          <a:xfrm>
            <a:off x="10381183" y="4398264"/>
            <a:ext cx="1133856" cy="292608"/>
          </a:xfrm>
          <a:prstGeom prst="rect">
            <a:avLst/>
          </a:prstGeom>
          <a:noFill/>
          <a:ln/>
        </p:spPr>
        <p:txBody>
          <a:bodyPr wrap="square" lIns="0" tIns="0" rIns="0" bIns="0" rtlCol="0" anchor="ctr"/>
          <a:lstStyle/>
          <a:p>
            <a:pPr algn="ctr" indent="0" marL="0">
              <a:buNone/>
            </a:pPr>
            <a:r>
              <a:rPr lang="en-US" sz="1100" b="1" dirty="0">
                <a:solidFill>
                  <a:srgbClr val="12805C"/>
                </a:solidFill>
              </a:rPr>
              <a:t>tự có 13 + 2</a:t>
            </a:r>
            <a:endParaRPr lang="en-US" sz="1100" dirty="0"/>
          </a:p>
        </p:txBody>
      </p:sp>
      <p:sp>
        <p:nvSpPr>
          <p:cNvPr id="45" name="card-82"/>
          <p:cNvSpPr/>
          <p:nvPr/>
        </p:nvSpPr>
        <p:spPr>
          <a:xfrm>
            <a:off x="7360920" y="4974336"/>
            <a:ext cx="4282135" cy="566928"/>
          </a:xfrm>
          <a:prstGeom prst="roundRect">
            <a:avLst>
              <a:gd name="adj" fmla="val 1612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pic>
        <p:nvPicPr>
          <p:cNvPr id="46" name="icon-83" descr="preencoded.png">    </p:cNvPr>
          <p:cNvPicPr>
            <a:picLocks noChangeAspect="1"/>
          </p:cNvPicPr>
          <p:nvPr/>
        </p:nvPicPr>
        <p:blipFill>
          <a:blip r:embed="rId8"/>
          <a:stretch>
            <a:fillRect/>
          </a:stretch>
        </p:blipFill>
        <p:spPr>
          <a:xfrm>
            <a:off x="7507224" y="5138928"/>
            <a:ext cx="237744" cy="237744"/>
          </a:xfrm>
          <a:prstGeom prst="rect">
            <a:avLst/>
          </a:prstGeom>
        </p:spPr>
      </p:pic>
      <p:sp>
        <p:nvSpPr>
          <p:cNvPr id="47" name="text-84"/>
          <p:cNvSpPr txBox="1"/>
          <p:nvPr/>
        </p:nvSpPr>
        <p:spPr>
          <a:xfrm>
            <a:off x="7836408" y="4974336"/>
            <a:ext cx="2499055" cy="566928"/>
          </a:xfrm>
          <a:prstGeom prst="rect">
            <a:avLst/>
          </a:prstGeom>
          <a:noFill/>
          <a:ln/>
        </p:spPr>
        <p:txBody>
          <a:bodyPr wrap="square" lIns="0" tIns="0" rIns="0" bIns="0" rtlCol="0" anchor="ctr"/>
          <a:lstStyle/>
          <a:p>
            <a:pPr algn="l" indent="0" marL="0">
              <a:lnSpc>
                <a:spcPct val="112000"/>
              </a:lnSpc>
              <a:buNone/>
            </a:pPr>
            <a:r>
              <a:rPr lang="en-US" sz="1400" dirty="0">
                <a:solidFill>
                  <a:srgbClr val="16203A"/>
                </a:solidFill>
              </a:rPr>
              <a:t>Phòng CSKH</a:t>
            </a:r>
            <a:endParaRPr lang="en-US" sz="1400" dirty="0"/>
          </a:p>
        </p:txBody>
      </p:sp>
      <p:sp>
        <p:nvSpPr>
          <p:cNvPr id="48" name="pill-85"/>
          <p:cNvSpPr/>
          <p:nvPr/>
        </p:nvSpPr>
        <p:spPr>
          <a:xfrm>
            <a:off x="10381183" y="5111496"/>
            <a:ext cx="1133856" cy="292608"/>
          </a:xfrm>
          <a:prstGeom prst="roundRect">
            <a:avLst>
              <a:gd name="adj" fmla="val 50000"/>
            </a:avLst>
          </a:prstGeom>
          <a:solidFill>
            <a:srgbClr val="EAF0FE"/>
          </a:solidFill>
          <a:ln/>
        </p:spPr>
      </p:sp>
      <p:sp>
        <p:nvSpPr>
          <p:cNvPr id="49" name="pill-text-86"/>
          <p:cNvSpPr txBox="1"/>
          <p:nvPr/>
        </p:nvSpPr>
        <p:spPr>
          <a:xfrm>
            <a:off x="10381183" y="5111496"/>
            <a:ext cx="1133856" cy="292608"/>
          </a:xfrm>
          <a:prstGeom prst="rect">
            <a:avLst/>
          </a:prstGeom>
          <a:noFill/>
          <a:ln/>
        </p:spPr>
        <p:txBody>
          <a:bodyPr wrap="square" lIns="0" tIns="0" rIns="0" bIns="0" rtlCol="0" anchor="ctr"/>
          <a:lstStyle/>
          <a:p>
            <a:pPr algn="ctr" indent="0" marL="0">
              <a:buNone/>
            </a:pPr>
            <a:r>
              <a:rPr lang="en-US" sz="1100" b="1" dirty="0">
                <a:solidFill>
                  <a:srgbClr val="1E46C2"/>
                </a:solidFill>
              </a:rPr>
              <a:t>+4 riêng</a:t>
            </a:r>
            <a:endParaRPr lang="en-US" sz="1100" dirty="0"/>
          </a:p>
        </p:txBody>
      </p:sp>
      <p:sp>
        <p:nvSpPr>
          <p:cNvPr id="50" name="text-87"/>
          <p:cNvSpPr txBox="1"/>
          <p:nvPr/>
        </p:nvSpPr>
        <p:spPr>
          <a:xfrm>
            <a:off x="7086600" y="5760720"/>
            <a:ext cx="4556455" cy="320040"/>
          </a:xfrm>
          <a:prstGeom prst="rect">
            <a:avLst/>
          </a:prstGeom>
          <a:noFill/>
          <a:ln/>
        </p:spPr>
        <p:txBody>
          <a:bodyPr wrap="square" lIns="0" tIns="0" rIns="0" bIns="0" rtlCol="0" anchor="t"/>
          <a:lstStyle/>
          <a:p>
            <a:pPr algn="l" indent="0" marL="0">
              <a:lnSpc>
                <a:spcPct val="112000"/>
              </a:lnSpc>
              <a:buNone/>
            </a:pPr>
            <a:r>
              <a:rPr lang="en-US" sz="1300" dirty="0">
                <a:solidFill>
                  <a:srgbClr val="5B6580"/>
                </a:solidFill>
              </a:rPr>
              <a:t>Nhãn: Báo giá · Hợp đồng · Khách hàng</a:t>
            </a:r>
            <a:endParaRPr lang="en-US" sz="13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868680"/>
            <a:ext cx="512064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 1 · AI TẠI CÔNG TY</a:t>
            </a:r>
            <a:endParaRPr lang="en-US" sz="1300" dirty="0"/>
          </a:p>
        </p:txBody>
      </p:sp>
      <p:sp>
        <p:nvSpPr>
          <p:cNvPr id="3" name="Text 0"/>
          <p:cNvSpPr/>
          <p:nvPr>
            <p:ph idx="101" type="title" hasCustomPrompt="1"/>
          </p:nvPr>
        </p:nvSpPr>
        <p:spPr>
          <a:xfrm>
            <a:off x="548640" y="1234440"/>
            <a:ext cx="5212080" cy="1234440"/>
          </a:xfrm>
          <a:prstGeom prst="rect">
            <a:avLst/>
          </a:prstGeom>
          <a:noFill/>
          <a:ln/>
        </p:spPr>
        <p:txBody>
          <a:bodyPr wrap="square" lIns="0" tIns="0" rIns="0" bIns="0" rtlCol="0" anchor="t"/>
          <a:lstStyle/>
          <a:p>
            <a:pPr algn="l" indent="0" marL="0">
              <a:buNone/>
            </a:pPr>
            <a:r>
              <a:rPr lang="en-US" sz="2800" b="1" dirty="0">
                <a:solidFill>
                  <a:srgbClr val="16203A"/>
                </a:solidFill>
              </a:rPr>
              <a:t>Bộ máy AI tốc độ cao, đặt ngay tại công ty</a:t>
            </a:r>
            <a:endParaRPr lang="en-US" sz="2800" dirty="0"/>
          </a:p>
        </p:txBody>
      </p:sp>
      <p:pic>
        <p:nvPicPr>
          <p:cNvPr id="4" name="tick-88" descr="preencoded.png">    </p:cNvPr>
          <p:cNvPicPr>
            <a:picLocks noChangeAspect="1"/>
          </p:cNvPicPr>
          <p:nvPr/>
        </p:nvPicPr>
        <p:blipFill>
          <a:blip r:embed="rId1"/>
          <a:stretch>
            <a:fillRect/>
          </a:stretch>
        </p:blipFill>
        <p:spPr>
          <a:xfrm>
            <a:off x="548640" y="2642616"/>
            <a:ext cx="237744" cy="237744"/>
          </a:xfrm>
          <a:prstGeom prst="rect">
            <a:avLst/>
          </a:prstGeom>
        </p:spPr>
      </p:pic>
      <p:sp>
        <p:nvSpPr>
          <p:cNvPr id="5" name="tick-text-89"/>
          <p:cNvSpPr txBox="1"/>
          <p:nvPr/>
        </p:nvSpPr>
        <p:spPr>
          <a:xfrm>
            <a:off x="932688" y="2606040"/>
            <a:ext cx="5010912" cy="640080"/>
          </a:xfrm>
          <a:prstGeom prst="rect">
            <a:avLst/>
          </a:prstGeom>
          <a:noFill/>
          <a:ln/>
        </p:spPr>
        <p:txBody>
          <a:bodyPr wrap="square" lIns="0" tIns="0" rIns="0" bIns="0" rtlCol="0" anchor="t"/>
          <a:lstStyle/>
          <a:p>
            <a:pPr indent="0" marL="0">
              <a:lnSpc>
                <a:spcPct val="110000"/>
              </a:lnSpc>
              <a:buNone/>
            </a:pPr>
            <a:r>
              <a:rPr lang="en-US" sz="1600" b="1" dirty="0">
                <a:solidFill>
                  <a:srgbClr val="16203A"/>
                </a:solidFill>
              </a:rPr>
              <a:t>Một máy phục vụ hàng trăm người</a:t>
            </a:r>
            <a:pPr indent="0" marL="0">
              <a:lnSpc>
                <a:spcPct val="110000"/>
              </a:lnSpc>
              <a:buNone/>
            </a:pPr>
            <a:r>
              <a:rPr lang="en-US" sz="1600" dirty="0">
                <a:solidFill>
                  <a:srgbClr val="3C4660"/>
                </a:solidFill>
              </a:rPr>
              <a:t> cùng lúc, trả lời trong khoảng 1–3 giây</a:t>
            </a:r>
            <a:endParaRPr lang="en-US" sz="1600" dirty="0"/>
          </a:p>
        </p:txBody>
      </p:sp>
      <p:pic>
        <p:nvPicPr>
          <p:cNvPr id="6" name="tick-90" descr="preencoded.png">    </p:cNvPr>
          <p:cNvPicPr>
            <a:picLocks noChangeAspect="1"/>
          </p:cNvPicPr>
          <p:nvPr/>
        </p:nvPicPr>
        <p:blipFill>
          <a:blip r:embed="rId2"/>
          <a:stretch>
            <a:fillRect/>
          </a:stretch>
        </p:blipFill>
        <p:spPr>
          <a:xfrm>
            <a:off x="548640" y="3319272"/>
            <a:ext cx="237744" cy="237744"/>
          </a:xfrm>
          <a:prstGeom prst="rect">
            <a:avLst/>
          </a:prstGeom>
        </p:spPr>
      </p:pic>
      <p:sp>
        <p:nvSpPr>
          <p:cNvPr id="7" name="tick-text-91"/>
          <p:cNvSpPr txBox="1"/>
          <p:nvPr/>
        </p:nvSpPr>
        <p:spPr>
          <a:xfrm>
            <a:off x="932688" y="3282696"/>
            <a:ext cx="5010912" cy="640080"/>
          </a:xfrm>
          <a:prstGeom prst="rect">
            <a:avLst/>
          </a:prstGeom>
          <a:noFill/>
          <a:ln/>
        </p:spPr>
        <p:txBody>
          <a:bodyPr wrap="square" lIns="0" tIns="0" rIns="0" bIns="0" rtlCol="0" anchor="t"/>
          <a:lstStyle/>
          <a:p>
            <a:pPr indent="0" marL="0">
              <a:lnSpc>
                <a:spcPct val="110000"/>
              </a:lnSpc>
              <a:buNone/>
            </a:pPr>
            <a:r>
              <a:rPr lang="en-US" sz="1600" dirty="0">
                <a:solidFill>
                  <a:srgbClr val="3C4660"/>
                </a:solidFill>
              </a:rPr>
              <a:t>Chạy được các AI hàng đầu hiện nay: </a:t>
            </a:r>
            <a:pPr indent="0" marL="0">
              <a:lnSpc>
                <a:spcPct val="110000"/>
              </a:lnSpc>
              <a:buNone/>
            </a:pPr>
            <a:r>
              <a:rPr lang="en-US" sz="1600" b="1" dirty="0">
                <a:solidFill>
                  <a:srgbClr val="16203A"/>
                </a:solidFill>
              </a:rPr>
              <a:t>Qwen, Llama, Gemma, DeepSeek…</a:t>
            </a:r>
            <a:endParaRPr lang="en-US" sz="1600" dirty="0"/>
          </a:p>
        </p:txBody>
      </p:sp>
      <p:pic>
        <p:nvPicPr>
          <p:cNvPr id="8" name="tick-92" descr="preencoded.png">    </p:cNvPr>
          <p:cNvPicPr>
            <a:picLocks noChangeAspect="1"/>
          </p:cNvPicPr>
          <p:nvPr/>
        </p:nvPicPr>
        <p:blipFill>
          <a:blip r:embed="rId3"/>
          <a:stretch>
            <a:fillRect/>
          </a:stretch>
        </p:blipFill>
        <p:spPr>
          <a:xfrm>
            <a:off x="548640" y="3995928"/>
            <a:ext cx="237744" cy="237744"/>
          </a:xfrm>
          <a:prstGeom prst="rect">
            <a:avLst/>
          </a:prstGeom>
        </p:spPr>
      </p:pic>
      <p:sp>
        <p:nvSpPr>
          <p:cNvPr id="9" name="tick-text-93"/>
          <p:cNvSpPr txBox="1"/>
          <p:nvPr/>
        </p:nvSpPr>
        <p:spPr>
          <a:xfrm>
            <a:off x="932688" y="3959352"/>
            <a:ext cx="5010912" cy="640080"/>
          </a:xfrm>
          <a:prstGeom prst="rect">
            <a:avLst/>
          </a:prstGeom>
          <a:noFill/>
          <a:ln/>
        </p:spPr>
        <p:txBody>
          <a:bodyPr wrap="square" lIns="0" tIns="0" rIns="0" bIns="0" rtlCol="0" anchor="t"/>
          <a:lstStyle/>
          <a:p>
            <a:pPr indent="0" marL="0">
              <a:lnSpc>
                <a:spcPct val="110000"/>
              </a:lnSpc>
              <a:buNone/>
            </a:pPr>
            <a:r>
              <a:rPr lang="en-US" sz="1600" b="1" dirty="0">
                <a:solidFill>
                  <a:srgbClr val="16203A"/>
                </a:solidFill>
              </a:rPr>
              <a:t>Mua máy một lần</a:t>
            </a:r>
            <a:pPr indent="0" marL="0">
              <a:lnSpc>
                <a:spcPct val="110000"/>
              </a:lnSpc>
              <a:buNone/>
            </a:pPr>
            <a:r>
              <a:rPr lang="en-US" sz="1600" dirty="0">
                <a:solidFill>
                  <a:srgbClr val="3C4660"/>
                </a:solidFill>
              </a:rPr>
              <a:t>, hỏi bao nhiêu cũng không tốn thêm tiền theo từng câu</a:t>
            </a:r>
            <a:endParaRPr lang="en-US" sz="1600" dirty="0"/>
          </a:p>
        </p:txBody>
      </p:sp>
      <p:pic>
        <p:nvPicPr>
          <p:cNvPr id="10" name="tick-94" descr="preencoded.png">    </p:cNvPr>
          <p:cNvPicPr>
            <a:picLocks noChangeAspect="1"/>
          </p:cNvPicPr>
          <p:nvPr/>
        </p:nvPicPr>
        <p:blipFill>
          <a:blip r:embed="rId4"/>
          <a:stretch>
            <a:fillRect/>
          </a:stretch>
        </p:blipFill>
        <p:spPr>
          <a:xfrm>
            <a:off x="548640" y="4672584"/>
            <a:ext cx="237744" cy="237744"/>
          </a:xfrm>
          <a:prstGeom prst="rect">
            <a:avLst/>
          </a:prstGeom>
        </p:spPr>
      </p:pic>
      <p:sp>
        <p:nvSpPr>
          <p:cNvPr id="11" name="tick-text-95"/>
          <p:cNvSpPr txBox="1"/>
          <p:nvPr/>
        </p:nvSpPr>
        <p:spPr>
          <a:xfrm>
            <a:off x="932688" y="4636008"/>
            <a:ext cx="5010912" cy="640080"/>
          </a:xfrm>
          <a:prstGeom prst="rect">
            <a:avLst/>
          </a:prstGeom>
          <a:noFill/>
          <a:ln/>
        </p:spPr>
        <p:txBody>
          <a:bodyPr wrap="square" lIns="0" tIns="0" rIns="0" bIns="0" rtlCol="0" anchor="t"/>
          <a:lstStyle/>
          <a:p>
            <a:pPr indent="0" marL="0">
              <a:lnSpc>
                <a:spcPct val="110000"/>
              </a:lnSpc>
              <a:buNone/>
            </a:pPr>
            <a:r>
              <a:rPr lang="en-US" sz="1600" dirty="0">
                <a:solidFill>
                  <a:srgbClr val="3C4660"/>
                </a:solidFill>
              </a:rPr>
              <a:t>Máy bận hoặc hỏng thì </a:t>
            </a:r>
            <a:pPr indent="0" marL="0">
              <a:lnSpc>
                <a:spcPct val="110000"/>
              </a:lnSpc>
              <a:buNone/>
            </a:pPr>
            <a:r>
              <a:rPr lang="en-US" sz="1600" b="1" dirty="0">
                <a:solidFill>
                  <a:srgbClr val="16203A"/>
                </a:solidFill>
              </a:rPr>
              <a:t>việc tự chuyển sang máy khác</a:t>
            </a:r>
            <a:endParaRPr lang="en-US" sz="1600" dirty="0"/>
          </a:p>
        </p:txBody>
      </p:sp>
      <p:pic>
        <p:nvPicPr>
          <p:cNvPr id="12" name="tick-96" descr="preencoded.png">    </p:cNvPr>
          <p:cNvPicPr>
            <a:picLocks noChangeAspect="1"/>
          </p:cNvPicPr>
          <p:nvPr/>
        </p:nvPicPr>
        <p:blipFill>
          <a:blip r:embed="rId5"/>
          <a:stretch>
            <a:fillRect/>
          </a:stretch>
        </p:blipFill>
        <p:spPr>
          <a:xfrm>
            <a:off x="548640" y="5349240"/>
            <a:ext cx="237744" cy="237744"/>
          </a:xfrm>
          <a:prstGeom prst="rect">
            <a:avLst/>
          </a:prstGeom>
        </p:spPr>
      </p:pic>
      <p:sp>
        <p:nvSpPr>
          <p:cNvPr id="13" name="tick-text-97"/>
          <p:cNvSpPr txBox="1"/>
          <p:nvPr/>
        </p:nvSpPr>
        <p:spPr>
          <a:xfrm>
            <a:off x="932688" y="5312664"/>
            <a:ext cx="5010912" cy="640080"/>
          </a:xfrm>
          <a:prstGeom prst="rect">
            <a:avLst/>
          </a:prstGeom>
          <a:noFill/>
          <a:ln/>
        </p:spPr>
        <p:txBody>
          <a:bodyPr wrap="square" lIns="0" tIns="0" rIns="0" bIns="0" rtlCol="0" anchor="t"/>
          <a:lstStyle/>
          <a:p>
            <a:pPr indent="0" marL="0">
              <a:lnSpc>
                <a:spcPct val="110000"/>
              </a:lnSpc>
              <a:buNone/>
            </a:pPr>
            <a:r>
              <a:rPr lang="en-US" sz="1600" dirty="0">
                <a:solidFill>
                  <a:srgbClr val="3C4660"/>
                </a:solidFill>
              </a:rPr>
              <a:t>Cài AI mới bằng </a:t>
            </a:r>
            <a:pPr indent="0" marL="0">
              <a:lnSpc>
                <a:spcPct val="110000"/>
              </a:lnSpc>
              <a:buNone/>
            </a:pPr>
            <a:r>
              <a:rPr lang="en-US" sz="1600" b="1" dirty="0">
                <a:solidFill>
                  <a:srgbClr val="16203A"/>
                </a:solidFill>
              </a:rPr>
              <a:t>4 bước bấm chuột</a:t>
            </a:r>
            <a:pPr indent="0" marL="0">
              <a:lnSpc>
                <a:spcPct val="110000"/>
              </a:lnSpc>
              <a:buNone/>
            </a:pPr>
            <a:r>
              <a:rPr lang="en-US" sz="1600" dirty="0">
                <a:solidFill>
                  <a:srgbClr val="3C4660"/>
                </a:solidFill>
              </a:rPr>
              <a:t>, không cần chuyên gia</a:t>
            </a:r>
            <a:endParaRPr lang="en-US" sz="1600" dirty="0"/>
          </a:p>
        </p:txBody>
      </p:sp>
      <p:sp>
        <p:nvSpPr>
          <p:cNvPr id="14" name="screenshot-frame-98"/>
          <p:cNvSpPr/>
          <p:nvPr/>
        </p:nvSpPr>
        <p:spPr>
          <a:xfrm>
            <a:off x="6263640" y="1417320"/>
            <a:ext cx="5379415" cy="3599879"/>
          </a:xfrm>
          <a:prstGeom prst="roundRect">
            <a:avLst>
              <a:gd name="adj" fmla="val 3048"/>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5" name="browser-bar-99"/>
          <p:cNvSpPr/>
          <p:nvPr/>
        </p:nvSpPr>
        <p:spPr>
          <a:xfrm>
            <a:off x="6281928" y="1435608"/>
            <a:ext cx="5342839" cy="219456"/>
          </a:xfrm>
          <a:prstGeom prst="rect">
            <a:avLst/>
          </a:prstGeom>
          <a:solidFill>
            <a:srgbClr val="F6F8FC"/>
          </a:solidFill>
          <a:ln/>
        </p:spPr>
      </p:sp>
      <p:sp>
        <p:nvSpPr>
          <p:cNvPr id="16" name="dot-100"/>
          <p:cNvSpPr/>
          <p:nvPr/>
        </p:nvSpPr>
        <p:spPr>
          <a:xfrm>
            <a:off x="6391656" y="1495044"/>
            <a:ext cx="82296" cy="82296"/>
          </a:xfrm>
          <a:prstGeom prst="ellipse">
            <a:avLst/>
          </a:prstGeom>
          <a:solidFill>
            <a:srgbClr val="D5DAE5"/>
          </a:solidFill>
          <a:ln/>
        </p:spPr>
      </p:sp>
      <p:sp>
        <p:nvSpPr>
          <p:cNvPr id="17" name="dot-101"/>
          <p:cNvSpPr/>
          <p:nvPr/>
        </p:nvSpPr>
        <p:spPr>
          <a:xfrm>
            <a:off x="6537960" y="1495044"/>
            <a:ext cx="82296" cy="82296"/>
          </a:xfrm>
          <a:prstGeom prst="ellipse">
            <a:avLst/>
          </a:prstGeom>
          <a:solidFill>
            <a:srgbClr val="D5DAE5"/>
          </a:solidFill>
          <a:ln/>
        </p:spPr>
      </p:sp>
      <p:sp>
        <p:nvSpPr>
          <p:cNvPr id="18" name="dot-102"/>
          <p:cNvSpPr/>
          <p:nvPr/>
        </p:nvSpPr>
        <p:spPr>
          <a:xfrm>
            <a:off x="6684264" y="1495044"/>
            <a:ext cx="82296" cy="82296"/>
          </a:xfrm>
          <a:prstGeom prst="ellipse">
            <a:avLst/>
          </a:prstGeom>
          <a:solidFill>
            <a:srgbClr val="D5DAE5"/>
          </a:solidFill>
          <a:ln/>
        </p:spPr>
      </p:sp>
      <p:pic>
        <p:nvPicPr>
          <p:cNvPr id="19" name="screenshot-103" descr="Màn hình mẫu: servers">    </p:cNvPr>
          <p:cNvPicPr>
            <a:picLocks noChangeAspect="1"/>
          </p:cNvPicPr>
          <p:nvPr/>
        </p:nvPicPr>
        <p:blipFill>
          <a:blip r:embed="rId6"/>
          <a:stretch>
            <a:fillRect/>
          </a:stretch>
        </p:blipFill>
        <p:spPr>
          <a:xfrm>
            <a:off x="6281928" y="1655064"/>
            <a:ext cx="5342839" cy="3343847"/>
          </a:xfrm>
          <a:prstGeom prst="rect">
            <a:avLst/>
          </a:prstGeom>
        </p:spPr>
      </p:pic>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9FC0FF"/>
                </a:solidFill>
              </a:rPr>
              <a:t>★ 2 · DỮ LIỆU</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FFFFFF"/>
                </a:solidFill>
              </a:rPr>
              <a:t>Không lưu dữ liệu, không dùng để huấn luyện AI</a:t>
            </a:r>
            <a:endParaRPr lang="en-US" sz="3400" dirty="0"/>
          </a:p>
        </p:txBody>
      </p:sp>
      <p:sp>
        <p:nvSpPr>
          <p:cNvPr id="4" name="text-104"/>
          <p:cNvSpPr txBox="1"/>
          <p:nvPr/>
        </p:nvSpPr>
        <p:spPr>
          <a:xfrm>
            <a:off x="548640" y="1481328"/>
            <a:ext cx="10789920" cy="411480"/>
          </a:xfrm>
          <a:prstGeom prst="rect">
            <a:avLst/>
          </a:prstGeom>
          <a:noFill/>
          <a:ln/>
        </p:spPr>
        <p:txBody>
          <a:bodyPr wrap="square" lIns="0" tIns="0" rIns="0" bIns="0" rtlCol="0" anchor="t"/>
          <a:lstStyle/>
          <a:p>
            <a:pPr algn="l" indent="0" marL="0">
              <a:lnSpc>
                <a:spcPct val="112000"/>
              </a:lnSpc>
              <a:buNone/>
            </a:pPr>
            <a:r>
              <a:rPr lang="en-US" sz="1800" dirty="0">
                <a:solidFill>
                  <a:srgbClr val="E3EAFF"/>
                </a:solidFill>
              </a:rPr>
              <a:t>Zero Data Retention: câu hỏi và tài liệu chỉ tồn tại trong lúc AI xử lý, xong là xoá.</a:t>
            </a:r>
            <a:endParaRPr lang="en-US" sz="1800" dirty="0"/>
          </a:p>
        </p:txBody>
      </p:sp>
      <p:sp>
        <p:nvSpPr>
          <p:cNvPr id="5" name="card-105"/>
          <p:cNvSpPr/>
          <p:nvPr/>
        </p:nvSpPr>
        <p:spPr>
          <a:xfrm>
            <a:off x="548640" y="2103120"/>
            <a:ext cx="6263640" cy="877824"/>
          </a:xfrm>
          <a:prstGeom prst="roundRect">
            <a:avLst>
              <a:gd name="adj" fmla="val 14583"/>
            </a:avLst>
          </a:prstGeom>
          <a:solidFill>
            <a:srgbClr val="FFFFFF">
              <a:alpha val="9000"/>
            </a:srgbClr>
          </a:solidFill>
          <a:ln w="9525">
            <a:solidFill>
              <a:srgbClr val="FFFFFF">
                <a:alpha val="22000"/>
              </a:srgbClr>
            </a:solidFill>
            <a:prstDash val="solid"/>
          </a:ln>
        </p:spPr>
      </p:sp>
      <p:sp>
        <p:nvSpPr>
          <p:cNvPr id="6" name="icon-tile-106"/>
          <p:cNvSpPr/>
          <p:nvPr/>
        </p:nvSpPr>
        <p:spPr>
          <a:xfrm>
            <a:off x="713232" y="2258568"/>
            <a:ext cx="566928" cy="566928"/>
          </a:xfrm>
          <a:prstGeom prst="roundRect">
            <a:avLst>
              <a:gd name="adj" fmla="val 28000"/>
            </a:avLst>
          </a:prstGeom>
          <a:solidFill>
            <a:srgbClr val="FFFFFF">
              <a:alpha val="15000"/>
            </a:srgbClr>
          </a:solidFill>
          <a:ln/>
        </p:spPr>
      </p:sp>
      <p:pic>
        <p:nvPicPr>
          <p:cNvPr id="7" name="icon-107" descr="preencoded.png">    </p:cNvPr>
          <p:cNvPicPr>
            <a:picLocks noChangeAspect="1"/>
          </p:cNvPicPr>
          <p:nvPr/>
        </p:nvPicPr>
        <p:blipFill>
          <a:blip r:embed="rId1"/>
          <a:stretch>
            <a:fillRect/>
          </a:stretch>
        </p:blipFill>
        <p:spPr>
          <a:xfrm>
            <a:off x="849295" y="2394631"/>
            <a:ext cx="294803" cy="294803"/>
          </a:xfrm>
          <a:prstGeom prst="rect">
            <a:avLst/>
          </a:prstGeom>
        </p:spPr>
      </p:pic>
      <p:sp>
        <p:nvSpPr>
          <p:cNvPr id="8" name="text-108"/>
          <p:cNvSpPr txBox="1"/>
          <p:nvPr/>
        </p:nvSpPr>
        <p:spPr>
          <a:xfrm>
            <a:off x="1444752" y="2231136"/>
            <a:ext cx="3977640" cy="329184"/>
          </a:xfrm>
          <a:prstGeom prst="rect">
            <a:avLst/>
          </a:prstGeom>
          <a:noFill/>
          <a:ln/>
        </p:spPr>
        <p:txBody>
          <a:bodyPr wrap="square" lIns="0" tIns="0" rIns="0" bIns="0" rtlCol="0" anchor="t"/>
          <a:lstStyle/>
          <a:p>
            <a:pPr algn="l" indent="0" marL="0">
              <a:lnSpc>
                <a:spcPct val="112000"/>
              </a:lnSpc>
              <a:buNone/>
            </a:pPr>
            <a:r>
              <a:rPr lang="en-US" sz="1450" b="1" dirty="0">
                <a:solidFill>
                  <a:srgbClr val="FFFFFF"/>
                </a:solidFill>
              </a:rPr>
              <a:t>AI tại công ty: xử lý xong là xoá</a:t>
            </a:r>
            <a:endParaRPr lang="en-US" sz="1450" dirty="0"/>
          </a:p>
        </p:txBody>
      </p:sp>
      <p:sp>
        <p:nvSpPr>
          <p:cNvPr id="9" name="text-109"/>
          <p:cNvSpPr txBox="1"/>
          <p:nvPr/>
        </p:nvSpPr>
        <p:spPr>
          <a:xfrm>
            <a:off x="1444752" y="2578608"/>
            <a:ext cx="3977640" cy="292608"/>
          </a:xfrm>
          <a:prstGeom prst="rect">
            <a:avLst/>
          </a:prstGeom>
          <a:noFill/>
          <a:ln/>
        </p:spPr>
        <p:txBody>
          <a:bodyPr wrap="square" lIns="0" tIns="0" rIns="0" bIns="0" rtlCol="0" anchor="t"/>
          <a:lstStyle/>
          <a:p>
            <a:pPr algn="l" indent="0" marL="0">
              <a:lnSpc>
                <a:spcPct val="112000"/>
              </a:lnSpc>
              <a:buNone/>
            </a:pPr>
            <a:r>
              <a:rPr lang="en-US" sz="1250" dirty="0">
                <a:solidFill>
                  <a:srgbClr val="D3DCF5"/>
                </a:solidFill>
              </a:rPr>
              <a:t>Không lưu câu hỏi, không lưu tài liệu ở bộ máy AI</a:t>
            </a:r>
            <a:endParaRPr lang="en-US" sz="1250" dirty="0"/>
          </a:p>
        </p:txBody>
      </p:sp>
      <p:sp>
        <p:nvSpPr>
          <p:cNvPr id="10" name="pill-110"/>
          <p:cNvSpPr/>
          <p:nvPr/>
        </p:nvSpPr>
        <p:spPr>
          <a:xfrm>
            <a:off x="5458968" y="2377440"/>
            <a:ext cx="1225296" cy="329184"/>
          </a:xfrm>
          <a:prstGeom prst="roundRect">
            <a:avLst>
              <a:gd name="adj" fmla="val 50000"/>
            </a:avLst>
          </a:prstGeom>
          <a:solidFill>
            <a:srgbClr val="BFF4E9"/>
          </a:solidFill>
          <a:ln/>
        </p:spPr>
      </p:sp>
      <p:sp>
        <p:nvSpPr>
          <p:cNvPr id="11" name="pill-text-111"/>
          <p:cNvSpPr txBox="1"/>
          <p:nvPr/>
        </p:nvSpPr>
        <p:spPr>
          <a:xfrm>
            <a:off x="5458968" y="2377440"/>
            <a:ext cx="1225296" cy="329184"/>
          </a:xfrm>
          <a:prstGeom prst="rect">
            <a:avLst/>
          </a:prstGeom>
          <a:noFill/>
          <a:ln/>
        </p:spPr>
        <p:txBody>
          <a:bodyPr wrap="square" lIns="0" tIns="0" rIns="0" bIns="0" rtlCol="0" anchor="ctr"/>
          <a:lstStyle/>
          <a:p>
            <a:pPr algn="ctr" indent="0" marL="0">
              <a:buNone/>
            </a:pPr>
            <a:r>
              <a:rPr lang="en-US" sz="1150" b="1" dirty="0">
                <a:solidFill>
                  <a:srgbClr val="0B4A42"/>
                </a:solidFill>
              </a:rPr>
              <a:t>Không lưu</a:t>
            </a:r>
            <a:endParaRPr lang="en-US" sz="1150" dirty="0"/>
          </a:p>
        </p:txBody>
      </p:sp>
      <p:sp>
        <p:nvSpPr>
          <p:cNvPr id="12" name="card-112"/>
          <p:cNvSpPr/>
          <p:nvPr/>
        </p:nvSpPr>
        <p:spPr>
          <a:xfrm>
            <a:off x="548640" y="3127248"/>
            <a:ext cx="6263640" cy="877824"/>
          </a:xfrm>
          <a:prstGeom prst="roundRect">
            <a:avLst>
              <a:gd name="adj" fmla="val 14583"/>
            </a:avLst>
          </a:prstGeom>
          <a:solidFill>
            <a:srgbClr val="FFFFFF">
              <a:alpha val="9000"/>
            </a:srgbClr>
          </a:solidFill>
          <a:ln w="9525">
            <a:solidFill>
              <a:srgbClr val="FFFFFF">
                <a:alpha val="22000"/>
              </a:srgbClr>
            </a:solidFill>
            <a:prstDash val="solid"/>
          </a:ln>
        </p:spPr>
      </p:sp>
      <p:sp>
        <p:nvSpPr>
          <p:cNvPr id="13" name="icon-tile-113"/>
          <p:cNvSpPr/>
          <p:nvPr/>
        </p:nvSpPr>
        <p:spPr>
          <a:xfrm>
            <a:off x="713232" y="3282696"/>
            <a:ext cx="566928" cy="566928"/>
          </a:xfrm>
          <a:prstGeom prst="roundRect">
            <a:avLst>
              <a:gd name="adj" fmla="val 28000"/>
            </a:avLst>
          </a:prstGeom>
          <a:solidFill>
            <a:srgbClr val="FFFFFF">
              <a:alpha val="15000"/>
            </a:srgbClr>
          </a:solidFill>
          <a:ln/>
        </p:spPr>
      </p:sp>
      <p:pic>
        <p:nvPicPr>
          <p:cNvPr id="14" name="icon-114" descr="preencoded.png">    </p:cNvPr>
          <p:cNvPicPr>
            <a:picLocks noChangeAspect="1"/>
          </p:cNvPicPr>
          <p:nvPr/>
        </p:nvPicPr>
        <p:blipFill>
          <a:blip r:embed="rId2"/>
          <a:stretch>
            <a:fillRect/>
          </a:stretch>
        </p:blipFill>
        <p:spPr>
          <a:xfrm>
            <a:off x="849295" y="3418759"/>
            <a:ext cx="294803" cy="294803"/>
          </a:xfrm>
          <a:prstGeom prst="rect">
            <a:avLst/>
          </a:prstGeom>
        </p:spPr>
      </p:pic>
      <p:sp>
        <p:nvSpPr>
          <p:cNvPr id="15" name="text-115"/>
          <p:cNvSpPr txBox="1"/>
          <p:nvPr/>
        </p:nvSpPr>
        <p:spPr>
          <a:xfrm>
            <a:off x="1444752" y="3255264"/>
            <a:ext cx="3977640" cy="329184"/>
          </a:xfrm>
          <a:prstGeom prst="rect">
            <a:avLst/>
          </a:prstGeom>
          <a:noFill/>
          <a:ln/>
        </p:spPr>
        <p:txBody>
          <a:bodyPr wrap="square" lIns="0" tIns="0" rIns="0" bIns="0" rtlCol="0" anchor="t"/>
          <a:lstStyle/>
          <a:p>
            <a:pPr algn="l" indent="0" marL="0">
              <a:lnSpc>
                <a:spcPct val="112000"/>
              </a:lnSpc>
              <a:buNone/>
            </a:pPr>
            <a:r>
              <a:rPr lang="en-US" sz="1450" b="1" dirty="0">
                <a:solidFill>
                  <a:srgbClr val="FFFFFF"/>
                </a:solidFill>
              </a:rPr>
              <a:t>Không dùng dữ liệu để huấn luyện AI</a:t>
            </a:r>
            <a:endParaRPr lang="en-US" sz="1450" dirty="0"/>
          </a:p>
        </p:txBody>
      </p:sp>
      <p:sp>
        <p:nvSpPr>
          <p:cNvPr id="16" name="text-116"/>
          <p:cNvSpPr txBox="1"/>
          <p:nvPr/>
        </p:nvSpPr>
        <p:spPr>
          <a:xfrm>
            <a:off x="1444752" y="3602736"/>
            <a:ext cx="3977640" cy="292608"/>
          </a:xfrm>
          <a:prstGeom prst="rect">
            <a:avLst/>
          </a:prstGeom>
          <a:noFill/>
          <a:ln/>
        </p:spPr>
        <p:txBody>
          <a:bodyPr wrap="square" lIns="0" tIns="0" rIns="0" bIns="0" rtlCol="0" anchor="t"/>
          <a:lstStyle/>
          <a:p>
            <a:pPr algn="l" indent="0" marL="0">
              <a:lnSpc>
                <a:spcPct val="112000"/>
              </a:lnSpc>
              <a:buNone/>
            </a:pPr>
            <a:r>
              <a:rPr lang="en-US" sz="1250" dirty="0">
                <a:solidFill>
                  <a:srgbClr val="D3DCF5"/>
                </a:solidFill>
              </a:rPr>
              <a:t>Áp dụng cho mọi nguồn AI, kể cả đám mây</a:t>
            </a:r>
            <a:endParaRPr lang="en-US" sz="1250" dirty="0"/>
          </a:p>
        </p:txBody>
      </p:sp>
      <p:sp>
        <p:nvSpPr>
          <p:cNvPr id="17" name="pill-117"/>
          <p:cNvSpPr/>
          <p:nvPr/>
        </p:nvSpPr>
        <p:spPr>
          <a:xfrm>
            <a:off x="5458968" y="3401568"/>
            <a:ext cx="1225296" cy="329184"/>
          </a:xfrm>
          <a:prstGeom prst="roundRect">
            <a:avLst>
              <a:gd name="adj" fmla="val 50000"/>
            </a:avLst>
          </a:prstGeom>
          <a:solidFill>
            <a:srgbClr val="BFF4E9"/>
          </a:solidFill>
          <a:ln/>
        </p:spPr>
      </p:sp>
      <p:sp>
        <p:nvSpPr>
          <p:cNvPr id="18" name="pill-text-118"/>
          <p:cNvSpPr txBox="1"/>
          <p:nvPr/>
        </p:nvSpPr>
        <p:spPr>
          <a:xfrm>
            <a:off x="5458968" y="3401568"/>
            <a:ext cx="1225296" cy="329184"/>
          </a:xfrm>
          <a:prstGeom prst="rect">
            <a:avLst/>
          </a:prstGeom>
          <a:noFill/>
          <a:ln/>
        </p:spPr>
        <p:txBody>
          <a:bodyPr wrap="square" lIns="0" tIns="0" rIns="0" bIns="0" rtlCol="0" anchor="ctr"/>
          <a:lstStyle/>
          <a:p>
            <a:pPr algn="ctr" indent="0" marL="0">
              <a:buNone/>
            </a:pPr>
            <a:r>
              <a:rPr lang="en-US" sz="1150" b="1" dirty="0">
                <a:solidFill>
                  <a:srgbClr val="0B4A42"/>
                </a:solidFill>
              </a:rPr>
              <a:t>Không bao giờ</a:t>
            </a:r>
            <a:endParaRPr lang="en-US" sz="1150" dirty="0"/>
          </a:p>
        </p:txBody>
      </p:sp>
      <p:sp>
        <p:nvSpPr>
          <p:cNvPr id="19" name="card-119"/>
          <p:cNvSpPr/>
          <p:nvPr/>
        </p:nvSpPr>
        <p:spPr>
          <a:xfrm>
            <a:off x="548640" y="4151376"/>
            <a:ext cx="6263640" cy="877824"/>
          </a:xfrm>
          <a:prstGeom prst="roundRect">
            <a:avLst>
              <a:gd name="adj" fmla="val 14583"/>
            </a:avLst>
          </a:prstGeom>
          <a:solidFill>
            <a:srgbClr val="FFFFFF">
              <a:alpha val="9000"/>
            </a:srgbClr>
          </a:solidFill>
          <a:ln w="9525">
            <a:solidFill>
              <a:srgbClr val="FFFFFF">
                <a:alpha val="22000"/>
              </a:srgbClr>
            </a:solidFill>
            <a:prstDash val="solid"/>
          </a:ln>
        </p:spPr>
      </p:sp>
      <p:sp>
        <p:nvSpPr>
          <p:cNvPr id="20" name="icon-tile-120"/>
          <p:cNvSpPr/>
          <p:nvPr/>
        </p:nvSpPr>
        <p:spPr>
          <a:xfrm>
            <a:off x="713232" y="4306824"/>
            <a:ext cx="566928" cy="566928"/>
          </a:xfrm>
          <a:prstGeom prst="roundRect">
            <a:avLst>
              <a:gd name="adj" fmla="val 28000"/>
            </a:avLst>
          </a:prstGeom>
          <a:solidFill>
            <a:srgbClr val="FFFFFF">
              <a:alpha val="15000"/>
            </a:srgbClr>
          </a:solidFill>
          <a:ln/>
        </p:spPr>
      </p:sp>
      <p:pic>
        <p:nvPicPr>
          <p:cNvPr id="21" name="icon-121" descr="preencoded.png">    </p:cNvPr>
          <p:cNvPicPr>
            <a:picLocks noChangeAspect="1"/>
          </p:cNvPicPr>
          <p:nvPr/>
        </p:nvPicPr>
        <p:blipFill>
          <a:blip r:embed="rId3"/>
          <a:stretch>
            <a:fillRect/>
          </a:stretch>
        </p:blipFill>
        <p:spPr>
          <a:xfrm>
            <a:off x="849295" y="4442887"/>
            <a:ext cx="294803" cy="294803"/>
          </a:xfrm>
          <a:prstGeom prst="rect">
            <a:avLst/>
          </a:prstGeom>
        </p:spPr>
      </p:pic>
      <p:sp>
        <p:nvSpPr>
          <p:cNvPr id="22" name="text-122"/>
          <p:cNvSpPr txBox="1"/>
          <p:nvPr/>
        </p:nvSpPr>
        <p:spPr>
          <a:xfrm>
            <a:off x="1444752" y="4279392"/>
            <a:ext cx="3977640" cy="329184"/>
          </a:xfrm>
          <a:prstGeom prst="rect">
            <a:avLst/>
          </a:prstGeom>
          <a:noFill/>
          <a:ln/>
        </p:spPr>
        <p:txBody>
          <a:bodyPr wrap="square" lIns="0" tIns="0" rIns="0" bIns="0" rtlCol="0" anchor="t"/>
          <a:lstStyle/>
          <a:p>
            <a:pPr algn="l" indent="0" marL="0">
              <a:lnSpc>
                <a:spcPct val="112000"/>
              </a:lnSpc>
              <a:buNone/>
            </a:pPr>
            <a:r>
              <a:rPr lang="en-US" sz="1450" b="1" dirty="0">
                <a:solidFill>
                  <a:srgbClr val="FFFFFF"/>
                </a:solidFill>
              </a:rPr>
              <a:t>Azure AI, AWS Bedrock: gói doanh nghiệp</a:t>
            </a:r>
            <a:endParaRPr lang="en-US" sz="1450" dirty="0"/>
          </a:p>
        </p:txBody>
      </p:sp>
      <p:sp>
        <p:nvSpPr>
          <p:cNvPr id="23" name="text-123"/>
          <p:cNvSpPr txBox="1"/>
          <p:nvPr/>
        </p:nvSpPr>
        <p:spPr>
          <a:xfrm>
            <a:off x="1444752" y="4626864"/>
            <a:ext cx="3977640" cy="292608"/>
          </a:xfrm>
          <a:prstGeom prst="rect">
            <a:avLst/>
          </a:prstGeom>
          <a:noFill/>
          <a:ln/>
        </p:spPr>
        <p:txBody>
          <a:bodyPr wrap="square" lIns="0" tIns="0" rIns="0" bIns="0" rtlCol="0" anchor="t"/>
          <a:lstStyle/>
          <a:p>
            <a:pPr algn="l" indent="0" marL="0">
              <a:lnSpc>
                <a:spcPct val="112000"/>
              </a:lnSpc>
              <a:buNone/>
            </a:pPr>
            <a:r>
              <a:rPr lang="en-US" sz="1250" dirty="0">
                <a:solidFill>
                  <a:srgbClr val="D3DCF5"/>
                </a:solidFill>
              </a:rPr>
              <a:t>Hợp đồng cam kết không lưu, không huấn luyện</a:t>
            </a:r>
            <a:endParaRPr lang="en-US" sz="1250" dirty="0"/>
          </a:p>
        </p:txBody>
      </p:sp>
      <p:sp>
        <p:nvSpPr>
          <p:cNvPr id="24" name="pill-124"/>
          <p:cNvSpPr/>
          <p:nvPr/>
        </p:nvSpPr>
        <p:spPr>
          <a:xfrm>
            <a:off x="5458968" y="4425696"/>
            <a:ext cx="1225296" cy="329184"/>
          </a:xfrm>
          <a:prstGeom prst="roundRect">
            <a:avLst>
              <a:gd name="adj" fmla="val 50000"/>
            </a:avLst>
          </a:prstGeom>
          <a:solidFill>
            <a:srgbClr val="BFF4E9"/>
          </a:solidFill>
          <a:ln/>
        </p:spPr>
      </p:sp>
      <p:sp>
        <p:nvSpPr>
          <p:cNvPr id="25" name="pill-text-125"/>
          <p:cNvSpPr txBox="1"/>
          <p:nvPr/>
        </p:nvSpPr>
        <p:spPr>
          <a:xfrm>
            <a:off x="5458968" y="4425696"/>
            <a:ext cx="1225296" cy="329184"/>
          </a:xfrm>
          <a:prstGeom prst="rect">
            <a:avLst/>
          </a:prstGeom>
          <a:noFill/>
          <a:ln/>
        </p:spPr>
        <p:txBody>
          <a:bodyPr wrap="square" lIns="0" tIns="0" rIns="0" bIns="0" rtlCol="0" anchor="ctr"/>
          <a:lstStyle/>
          <a:p>
            <a:pPr algn="ctr" indent="0" marL="0">
              <a:buNone/>
            </a:pPr>
            <a:r>
              <a:rPr lang="en-US" sz="1150" b="1" dirty="0">
                <a:solidFill>
                  <a:srgbClr val="0B4A42"/>
                </a:solidFill>
              </a:rPr>
              <a:t>Bắt buộc</a:t>
            </a:r>
            <a:endParaRPr lang="en-US" sz="1150" dirty="0"/>
          </a:p>
        </p:txBody>
      </p:sp>
      <p:sp>
        <p:nvSpPr>
          <p:cNvPr id="26" name="card-126"/>
          <p:cNvSpPr/>
          <p:nvPr/>
        </p:nvSpPr>
        <p:spPr>
          <a:xfrm>
            <a:off x="548640" y="5175504"/>
            <a:ext cx="6263640" cy="877824"/>
          </a:xfrm>
          <a:prstGeom prst="roundRect">
            <a:avLst>
              <a:gd name="adj" fmla="val 14583"/>
            </a:avLst>
          </a:prstGeom>
          <a:solidFill>
            <a:srgbClr val="FFFFFF">
              <a:alpha val="9000"/>
            </a:srgbClr>
          </a:solidFill>
          <a:ln w="9525">
            <a:solidFill>
              <a:srgbClr val="FFFFFF">
                <a:alpha val="22000"/>
              </a:srgbClr>
            </a:solidFill>
            <a:prstDash val="solid"/>
          </a:ln>
        </p:spPr>
      </p:sp>
      <p:sp>
        <p:nvSpPr>
          <p:cNvPr id="27" name="icon-tile-127"/>
          <p:cNvSpPr/>
          <p:nvPr/>
        </p:nvSpPr>
        <p:spPr>
          <a:xfrm>
            <a:off x="713232" y="5330952"/>
            <a:ext cx="566928" cy="566928"/>
          </a:xfrm>
          <a:prstGeom prst="roundRect">
            <a:avLst>
              <a:gd name="adj" fmla="val 28000"/>
            </a:avLst>
          </a:prstGeom>
          <a:solidFill>
            <a:srgbClr val="FFFFFF">
              <a:alpha val="15000"/>
            </a:srgbClr>
          </a:solidFill>
          <a:ln/>
        </p:spPr>
      </p:sp>
      <p:pic>
        <p:nvPicPr>
          <p:cNvPr id="28" name="icon-128" descr="preencoded.png">    </p:cNvPr>
          <p:cNvPicPr>
            <a:picLocks noChangeAspect="1"/>
          </p:cNvPicPr>
          <p:nvPr/>
        </p:nvPicPr>
        <p:blipFill>
          <a:blip r:embed="rId4"/>
          <a:stretch>
            <a:fillRect/>
          </a:stretch>
        </p:blipFill>
        <p:spPr>
          <a:xfrm>
            <a:off x="849295" y="5467015"/>
            <a:ext cx="294803" cy="294803"/>
          </a:xfrm>
          <a:prstGeom prst="rect">
            <a:avLst/>
          </a:prstGeom>
        </p:spPr>
      </p:pic>
      <p:sp>
        <p:nvSpPr>
          <p:cNvPr id="29" name="text-129"/>
          <p:cNvSpPr txBox="1"/>
          <p:nvPr/>
        </p:nvSpPr>
        <p:spPr>
          <a:xfrm>
            <a:off x="1444752" y="5303520"/>
            <a:ext cx="3977640" cy="329184"/>
          </a:xfrm>
          <a:prstGeom prst="rect">
            <a:avLst/>
          </a:prstGeom>
          <a:noFill/>
          <a:ln/>
        </p:spPr>
        <p:txBody>
          <a:bodyPr wrap="square" lIns="0" tIns="0" rIns="0" bIns="0" rtlCol="0" anchor="t"/>
          <a:lstStyle/>
          <a:p>
            <a:pPr algn="l" indent="0" marL="0">
              <a:lnSpc>
                <a:spcPct val="112000"/>
              </a:lnSpc>
              <a:buNone/>
            </a:pPr>
            <a:r>
              <a:rPr lang="en-US" sz="1450" b="1" dirty="0">
                <a:solidFill>
                  <a:srgbClr val="FFFFFF"/>
                </a:solidFill>
              </a:rPr>
              <a:t>Tài liệu Mật chỉ xử lý trong công ty</a:t>
            </a:r>
            <a:endParaRPr lang="en-US" sz="1450" dirty="0"/>
          </a:p>
        </p:txBody>
      </p:sp>
      <p:sp>
        <p:nvSpPr>
          <p:cNvPr id="30" name="text-130"/>
          <p:cNvSpPr txBox="1"/>
          <p:nvPr/>
        </p:nvSpPr>
        <p:spPr>
          <a:xfrm>
            <a:off x="1444752" y="5650992"/>
            <a:ext cx="3977640" cy="292608"/>
          </a:xfrm>
          <a:prstGeom prst="rect">
            <a:avLst/>
          </a:prstGeom>
          <a:noFill/>
          <a:ln/>
        </p:spPr>
        <p:txBody>
          <a:bodyPr wrap="square" lIns="0" tIns="0" rIns="0" bIns="0" rtlCol="0" anchor="t"/>
          <a:lstStyle/>
          <a:p>
            <a:pPr algn="l" indent="0" marL="0">
              <a:lnSpc>
                <a:spcPct val="112000"/>
              </a:lnSpc>
              <a:buNone/>
            </a:pPr>
            <a:r>
              <a:rPr lang="en-US" sz="1250" dirty="0">
                <a:solidFill>
                  <a:srgbClr val="D3DCF5"/>
                </a:solidFill>
              </a:rPr>
              <a:t>Hợp đồng, bảng lương, hồ sơ khách hàng</a:t>
            </a:r>
            <a:endParaRPr lang="en-US" sz="1250" dirty="0"/>
          </a:p>
        </p:txBody>
      </p:sp>
      <p:sp>
        <p:nvSpPr>
          <p:cNvPr id="31" name="pill-131"/>
          <p:cNvSpPr/>
          <p:nvPr/>
        </p:nvSpPr>
        <p:spPr>
          <a:xfrm>
            <a:off x="5458968" y="5449824"/>
            <a:ext cx="1225296" cy="329184"/>
          </a:xfrm>
          <a:prstGeom prst="roundRect">
            <a:avLst>
              <a:gd name="adj" fmla="val 50000"/>
            </a:avLst>
          </a:prstGeom>
          <a:solidFill>
            <a:srgbClr val="BFF4E9"/>
          </a:solidFill>
          <a:ln/>
        </p:spPr>
      </p:sp>
      <p:sp>
        <p:nvSpPr>
          <p:cNvPr id="32" name="pill-text-132"/>
          <p:cNvSpPr txBox="1"/>
          <p:nvPr/>
        </p:nvSpPr>
        <p:spPr>
          <a:xfrm>
            <a:off x="5458968" y="5449824"/>
            <a:ext cx="1225296" cy="329184"/>
          </a:xfrm>
          <a:prstGeom prst="rect">
            <a:avLst/>
          </a:prstGeom>
          <a:noFill/>
          <a:ln/>
        </p:spPr>
        <p:txBody>
          <a:bodyPr wrap="square" lIns="0" tIns="0" rIns="0" bIns="0" rtlCol="0" anchor="ctr"/>
          <a:lstStyle/>
          <a:p>
            <a:pPr algn="ctr" indent="0" marL="0">
              <a:buNone/>
            </a:pPr>
            <a:r>
              <a:rPr lang="en-US" sz="1150" b="1" dirty="0">
                <a:solidFill>
                  <a:srgbClr val="0B4A42"/>
                </a:solidFill>
              </a:rPr>
              <a:t>100%</a:t>
            </a:r>
            <a:endParaRPr lang="en-US" sz="1150" dirty="0"/>
          </a:p>
        </p:txBody>
      </p:sp>
      <p:sp>
        <p:nvSpPr>
          <p:cNvPr id="33" name="card-133"/>
          <p:cNvSpPr/>
          <p:nvPr/>
        </p:nvSpPr>
        <p:spPr>
          <a:xfrm>
            <a:off x="7086600" y="2103120"/>
            <a:ext cx="4556455" cy="3950208"/>
          </a:xfrm>
          <a:prstGeom prst="roundRect">
            <a:avLst>
              <a:gd name="adj" fmla="val 3704"/>
            </a:avLst>
          </a:prstGeom>
          <a:solidFill>
            <a:srgbClr val="FFFFFF">
              <a:alpha val="8000"/>
            </a:srgbClr>
          </a:solidFill>
          <a:ln w="9525">
            <a:solidFill>
              <a:srgbClr val="FFFFFF">
                <a:alpha val="22000"/>
              </a:srgbClr>
            </a:solidFill>
            <a:prstDash val="solid"/>
          </a:ln>
        </p:spPr>
      </p:sp>
      <p:pic>
        <p:nvPicPr>
          <p:cNvPr id="34" name="icon-134" descr="preencoded.png">    </p:cNvPr>
          <p:cNvPicPr>
            <a:picLocks noChangeAspect="1"/>
          </p:cNvPicPr>
          <p:nvPr/>
        </p:nvPicPr>
        <p:blipFill>
          <a:blip r:embed="rId5"/>
          <a:stretch>
            <a:fillRect/>
          </a:stretch>
        </p:blipFill>
        <p:spPr>
          <a:xfrm>
            <a:off x="7315200" y="2286000"/>
            <a:ext cx="274320" cy="274320"/>
          </a:xfrm>
          <a:prstGeom prst="rect">
            <a:avLst/>
          </a:prstGeom>
        </p:spPr>
      </p:pic>
      <p:sp>
        <p:nvSpPr>
          <p:cNvPr id="35" name="text-135"/>
          <p:cNvSpPr txBox="1"/>
          <p:nvPr/>
        </p:nvSpPr>
        <p:spPr>
          <a:xfrm>
            <a:off x="7680960" y="2240280"/>
            <a:ext cx="3824935" cy="365760"/>
          </a:xfrm>
          <a:prstGeom prst="rect">
            <a:avLst/>
          </a:prstGeom>
          <a:noFill/>
          <a:ln/>
        </p:spPr>
        <p:txBody>
          <a:bodyPr wrap="square" lIns="0" tIns="0" rIns="0" bIns="0" rtlCol="0" anchor="ctr"/>
          <a:lstStyle/>
          <a:p>
            <a:pPr algn="l" indent="0" marL="0">
              <a:lnSpc>
                <a:spcPct val="112000"/>
              </a:lnSpc>
              <a:buNone/>
            </a:pPr>
            <a:r>
              <a:rPr lang="en-US" sz="1600" b="1" dirty="0">
                <a:solidFill>
                  <a:srgbClr val="FFFFFF"/>
                </a:solidFill>
              </a:rPr>
              <a:t>Lá chắn dữ liệu làm việc thế nào</a:t>
            </a:r>
            <a:endParaRPr lang="en-US" sz="1600" dirty="0"/>
          </a:p>
        </p:txBody>
      </p:sp>
      <p:sp>
        <p:nvSpPr>
          <p:cNvPr id="36" name="text-136"/>
          <p:cNvSpPr txBox="1"/>
          <p:nvPr/>
        </p:nvSpPr>
        <p:spPr>
          <a:xfrm>
            <a:off x="7315200" y="2743200"/>
            <a:ext cx="2743200" cy="228600"/>
          </a:xfrm>
          <a:prstGeom prst="rect">
            <a:avLst/>
          </a:prstGeom>
          <a:noFill/>
          <a:ln/>
        </p:spPr>
        <p:txBody>
          <a:bodyPr wrap="square" lIns="0" tIns="0" rIns="0" bIns="0" rtlCol="0" anchor="t"/>
          <a:lstStyle/>
          <a:p>
            <a:pPr algn="l" indent="0" marL="0">
              <a:lnSpc>
                <a:spcPct val="112000"/>
              </a:lnSpc>
              <a:buNone/>
            </a:pPr>
            <a:r>
              <a:rPr lang="en-US" sz="1100" b="1" dirty="0">
                <a:solidFill>
                  <a:srgbClr val="B8C5E8"/>
                </a:solidFill>
              </a:rPr>
              <a:t>NHÂN VIÊN GÕ</a:t>
            </a:r>
            <a:endParaRPr lang="en-US" sz="1100" dirty="0"/>
          </a:p>
        </p:txBody>
      </p:sp>
      <p:sp>
        <p:nvSpPr>
          <p:cNvPr id="37" name="card-137"/>
          <p:cNvSpPr/>
          <p:nvPr/>
        </p:nvSpPr>
        <p:spPr>
          <a:xfrm>
            <a:off x="7315200" y="2999232"/>
            <a:ext cx="4099255" cy="914400"/>
          </a:xfrm>
          <a:prstGeom prst="roundRect">
            <a:avLst>
              <a:gd name="adj" fmla="val 10000"/>
            </a:avLst>
          </a:prstGeom>
          <a:solidFill>
            <a:srgbClr val="0A1430">
              <a:alpha val="45000"/>
            </a:srgbClr>
          </a:solidFill>
          <a:ln w="9525">
            <a:solidFill>
              <a:srgbClr val="0A1430">
                <a:alpha val="0"/>
              </a:srgbClr>
            </a:solidFill>
            <a:prstDash val="solid"/>
          </a:ln>
        </p:spPr>
      </p:sp>
      <p:sp>
        <p:nvSpPr>
          <p:cNvPr id="38" name="before-138"/>
          <p:cNvSpPr txBox="1"/>
          <p:nvPr/>
        </p:nvSpPr>
        <p:spPr>
          <a:xfrm>
            <a:off x="7452360" y="3035808"/>
            <a:ext cx="3824935" cy="841248"/>
          </a:xfrm>
          <a:prstGeom prst="rect">
            <a:avLst/>
          </a:prstGeom>
          <a:noFill/>
          <a:ln/>
        </p:spPr>
        <p:txBody>
          <a:bodyPr wrap="square" lIns="0" tIns="0" rIns="0" bIns="0" rtlCol="0" anchor="ctr"/>
          <a:lstStyle/>
          <a:p>
            <a:pPr indent="0" marL="0">
              <a:buNone/>
            </a:pPr>
            <a:r>
              <a:rPr lang="en-US" sz="1400" dirty="0">
                <a:solidFill>
                  <a:srgbClr val="FFFFFF"/>
                </a:solidFill>
              </a:rPr>
              <a:t>Anh </a:t>
            </a:r>
            <a:pPr indent="0" marL="0">
              <a:buNone/>
            </a:pPr>
            <a:r>
              <a:rPr lang="en-US" sz="1400" b="1" dirty="0">
                <a:solidFill>
                  <a:srgbClr val="FFB4A8"/>
                </a:solidFill>
              </a:rPr>
              <a:t>Nguyễn Văn Bình</a:t>
            </a:r>
            <a:pPr indent="0" marL="0">
              <a:buNone/>
            </a:pPr>
            <a:r>
              <a:rPr lang="en-US" sz="1400" dirty="0">
                <a:solidFill>
                  <a:srgbClr val="FFFFFF"/>
                </a:solidFill>
              </a:rPr>
              <a:t>, SĐT </a:t>
            </a:r>
            <a:pPr indent="0" marL="0">
              <a:buNone/>
            </a:pPr>
            <a:r>
              <a:rPr lang="en-US" sz="1400" b="1" dirty="0">
                <a:solidFill>
                  <a:srgbClr val="FFB4A8"/>
                </a:solidFill>
              </a:rPr>
              <a:t>0912 345 678</a:t>
            </a:r>
            <a:pPr indent="0" marL="0">
              <a:buNone/>
            </a:pPr>
            <a:r>
              <a:rPr lang="en-US" sz="1400" dirty="0">
                <a:solidFill>
                  <a:srgbClr val="FFFFFF"/>
                </a:solidFill>
              </a:rPr>
              <a:t>, CCCD </a:t>
            </a:r>
            <a:pPr indent="0" marL="0">
              <a:buNone/>
            </a:pPr>
            <a:r>
              <a:rPr lang="en-US" sz="1400" b="1" dirty="0">
                <a:solidFill>
                  <a:srgbClr val="FFB4A8"/>
                </a:solidFill>
              </a:rPr>
              <a:t>001089012345</a:t>
            </a:r>
            <a:pPr indent="0" marL="0">
              <a:buNone/>
            </a:pPr>
            <a:r>
              <a:rPr lang="en-US" sz="1400" dirty="0">
                <a:solidFill>
                  <a:srgbClr val="FFFFFF"/>
                </a:solidFill>
              </a:rPr>
              <a:t> muốn đổi gói bảo hành…</a:t>
            </a:r>
            <a:endParaRPr lang="en-US" sz="1400" dirty="0"/>
          </a:p>
        </p:txBody>
      </p:sp>
      <p:sp>
        <p:nvSpPr>
          <p:cNvPr id="39" name="text-139"/>
          <p:cNvSpPr txBox="1"/>
          <p:nvPr/>
        </p:nvSpPr>
        <p:spPr>
          <a:xfrm>
            <a:off x="7315200" y="4069080"/>
            <a:ext cx="2743200" cy="228600"/>
          </a:xfrm>
          <a:prstGeom prst="rect">
            <a:avLst/>
          </a:prstGeom>
          <a:noFill/>
          <a:ln/>
        </p:spPr>
        <p:txBody>
          <a:bodyPr wrap="square" lIns="0" tIns="0" rIns="0" bIns="0" rtlCol="0" anchor="t"/>
          <a:lstStyle/>
          <a:p>
            <a:pPr algn="l" indent="0" marL="0">
              <a:lnSpc>
                <a:spcPct val="112000"/>
              </a:lnSpc>
              <a:buNone/>
            </a:pPr>
            <a:r>
              <a:rPr lang="en-US" sz="1100" b="1" dirty="0">
                <a:solidFill>
                  <a:srgbClr val="B8C5E8"/>
                </a:solidFill>
              </a:rPr>
              <a:t>AI NHẬN ĐƯỢC</a:t>
            </a:r>
            <a:endParaRPr lang="en-US" sz="1100" dirty="0"/>
          </a:p>
        </p:txBody>
      </p:sp>
      <p:sp>
        <p:nvSpPr>
          <p:cNvPr id="40" name="card-140"/>
          <p:cNvSpPr/>
          <p:nvPr/>
        </p:nvSpPr>
        <p:spPr>
          <a:xfrm>
            <a:off x="7315200" y="4325112"/>
            <a:ext cx="4099255" cy="914400"/>
          </a:xfrm>
          <a:prstGeom prst="roundRect">
            <a:avLst>
              <a:gd name="adj" fmla="val 10000"/>
            </a:avLst>
          </a:prstGeom>
          <a:solidFill>
            <a:srgbClr val="0A1430">
              <a:alpha val="45000"/>
            </a:srgbClr>
          </a:solidFill>
          <a:ln w="9525">
            <a:solidFill>
              <a:srgbClr val="0A1430">
                <a:alpha val="0"/>
              </a:srgbClr>
            </a:solidFill>
            <a:prstDash val="solid"/>
          </a:ln>
        </p:spPr>
      </p:sp>
      <p:sp>
        <p:nvSpPr>
          <p:cNvPr id="41" name="after-141"/>
          <p:cNvSpPr txBox="1"/>
          <p:nvPr/>
        </p:nvSpPr>
        <p:spPr>
          <a:xfrm>
            <a:off x="7452360" y="4361688"/>
            <a:ext cx="3824935" cy="841248"/>
          </a:xfrm>
          <a:prstGeom prst="rect">
            <a:avLst/>
          </a:prstGeom>
          <a:noFill/>
          <a:ln/>
        </p:spPr>
        <p:txBody>
          <a:bodyPr wrap="square" lIns="0" tIns="0" rIns="0" bIns="0" rtlCol="0" anchor="ctr"/>
          <a:lstStyle/>
          <a:p>
            <a:pPr indent="0" marL="0">
              <a:buNone/>
            </a:pPr>
            <a:r>
              <a:rPr lang="en-US" sz="1400" dirty="0">
                <a:solidFill>
                  <a:srgbClr val="FFFFFF"/>
                </a:solidFill>
              </a:rPr>
              <a:t>Anh </a:t>
            </a:r>
            <a:pPr indent="0" marL="0">
              <a:buNone/>
            </a:pPr>
            <a:r>
              <a:rPr lang="en-US" sz="1400" b="1" dirty="0">
                <a:solidFill>
                  <a:srgbClr val="BFF4E9"/>
                </a:solidFill>
              </a:rPr>
              <a:t>[Khách 1]</a:t>
            </a:r>
            <a:pPr indent="0" marL="0">
              <a:buNone/>
            </a:pPr>
            <a:r>
              <a:rPr lang="en-US" sz="1400" dirty="0">
                <a:solidFill>
                  <a:srgbClr val="FFFFFF"/>
                </a:solidFill>
              </a:rPr>
              <a:t>, SĐT </a:t>
            </a:r>
            <a:pPr indent="0" marL="0">
              <a:buNone/>
            </a:pPr>
            <a:r>
              <a:rPr lang="en-US" sz="1400" b="1" dirty="0">
                <a:solidFill>
                  <a:srgbClr val="BFF4E9"/>
                </a:solidFill>
              </a:rPr>
              <a:t>[đã che]</a:t>
            </a:r>
            <a:pPr indent="0" marL="0">
              <a:buNone/>
            </a:pPr>
            <a:r>
              <a:rPr lang="en-US" sz="1400" dirty="0">
                <a:solidFill>
                  <a:srgbClr val="FFFFFF"/>
                </a:solidFill>
              </a:rPr>
              <a:t>, CCCD </a:t>
            </a:r>
            <a:pPr indent="0" marL="0">
              <a:buNone/>
            </a:pPr>
            <a:r>
              <a:rPr lang="en-US" sz="1400" b="1" dirty="0">
                <a:solidFill>
                  <a:srgbClr val="BFF4E9"/>
                </a:solidFill>
              </a:rPr>
              <a:t>[đã che]</a:t>
            </a:r>
            <a:pPr indent="0" marL="0">
              <a:buNone/>
            </a:pPr>
            <a:r>
              <a:rPr lang="en-US" sz="1400" dirty="0">
                <a:solidFill>
                  <a:srgbClr val="FFFFFF"/>
                </a:solidFill>
              </a:rPr>
              <a:t> muốn đổi gói bảo hành…</a:t>
            </a:r>
            <a:endParaRPr lang="en-US" sz="1400" dirty="0"/>
          </a:p>
        </p:txBody>
      </p:sp>
      <p:sp>
        <p:nvSpPr>
          <p:cNvPr id="42" name="text-142"/>
          <p:cNvSpPr txBox="1"/>
          <p:nvPr/>
        </p:nvSpPr>
        <p:spPr>
          <a:xfrm>
            <a:off x="7315200" y="5394960"/>
            <a:ext cx="4099255" cy="502920"/>
          </a:xfrm>
          <a:prstGeom prst="rect">
            <a:avLst/>
          </a:prstGeom>
          <a:noFill/>
          <a:ln/>
        </p:spPr>
        <p:txBody>
          <a:bodyPr wrap="square" lIns="0" tIns="0" rIns="0" bIns="0" rtlCol="0" anchor="t"/>
          <a:lstStyle/>
          <a:p>
            <a:pPr algn="l" indent="0" marL="0">
              <a:lnSpc>
                <a:spcPct val="112000"/>
              </a:lnSpc>
              <a:buNone/>
            </a:pPr>
            <a:r>
              <a:rPr lang="en-US" sz="1300" dirty="0">
                <a:solidFill>
                  <a:srgbClr val="D3DCF5"/>
                </a:solidFill>
              </a:rPr>
              <a:t>Câu trả lời trả về đã tự điền lại đúng thông tin cho người hỏi.</a:t>
            </a:r>
            <a:endParaRPr lang="en-US" sz="13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C9D3EE"/>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 3 · KẾT NỐI</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Một cổng chung theo chuẩn OpenAI, cắm là chạy</a:t>
            </a:r>
            <a:endParaRPr lang="en-US" sz="3400" dirty="0"/>
          </a:p>
        </p:txBody>
      </p:sp>
      <p:sp>
        <p:nvSpPr>
          <p:cNvPr id="4" name="text-143"/>
          <p:cNvSpPr txBox="1"/>
          <p:nvPr/>
        </p:nvSpPr>
        <p:spPr>
          <a:xfrm>
            <a:off x="548640" y="1481328"/>
            <a:ext cx="10789920" cy="640080"/>
          </a:xfrm>
          <a:prstGeom prst="rect">
            <a:avLst/>
          </a:prstGeom>
          <a:noFill/>
          <a:ln/>
        </p:spPr>
        <p:txBody>
          <a:bodyPr wrap="square" lIns="0" tIns="0" rIns="0" bIns="0" rtlCol="0" anchor="t"/>
          <a:lstStyle/>
          <a:p>
            <a:pPr algn="l" indent="0" marL="0">
              <a:lnSpc>
                <a:spcPct val="112000"/>
              </a:lnSpc>
              <a:buNone/>
            </a:pPr>
            <a:r>
              <a:rPr lang="en-US" sz="1700" dirty="0">
                <a:solidFill>
                  <a:srgbClr val="3C4660"/>
                </a:solidFill>
              </a:rPr>
              <a:t>Phần mềm nào đã dùng được ChatGPT thì chỉ cần đổi địa chỉ. Phía sau cổng, công ty tự chọn nguồn AI cho từng loại dữ liệu.</a:t>
            </a:r>
            <a:endParaRPr lang="en-US" sz="1700" dirty="0"/>
          </a:p>
        </p:txBody>
      </p:sp>
      <p:sp>
        <p:nvSpPr>
          <p:cNvPr id="5" name="text-144"/>
          <p:cNvSpPr txBox="1"/>
          <p:nvPr/>
        </p:nvSpPr>
        <p:spPr>
          <a:xfrm>
            <a:off x="548640" y="2167128"/>
            <a:ext cx="2743200" cy="274320"/>
          </a:xfrm>
          <a:prstGeom prst="rect">
            <a:avLst/>
          </a:prstGeom>
          <a:noFill/>
          <a:ln/>
        </p:spPr>
        <p:txBody>
          <a:bodyPr wrap="square" lIns="0" tIns="0" rIns="0" bIns="0" rtlCol="0" anchor="t"/>
          <a:lstStyle/>
          <a:p>
            <a:pPr algn="l" indent="0" marL="0">
              <a:lnSpc>
                <a:spcPct val="112000"/>
              </a:lnSpc>
              <a:buNone/>
            </a:pPr>
            <a:r>
              <a:rPr lang="en-US" sz="1200" b="1" dirty="0">
                <a:solidFill>
                  <a:srgbClr val="5B6580"/>
                </a:solidFill>
              </a:rPr>
              <a:t>AI DÙNG AI</a:t>
            </a:r>
            <a:endParaRPr lang="en-US" sz="1200" dirty="0"/>
          </a:p>
        </p:txBody>
      </p:sp>
      <p:sp>
        <p:nvSpPr>
          <p:cNvPr id="6" name="text-145"/>
          <p:cNvSpPr txBox="1"/>
          <p:nvPr/>
        </p:nvSpPr>
        <p:spPr>
          <a:xfrm>
            <a:off x="8076895" y="2167128"/>
            <a:ext cx="2743200" cy="274320"/>
          </a:xfrm>
          <a:prstGeom prst="rect">
            <a:avLst/>
          </a:prstGeom>
          <a:noFill/>
          <a:ln/>
        </p:spPr>
        <p:txBody>
          <a:bodyPr wrap="square" lIns="0" tIns="0" rIns="0" bIns="0" rtlCol="0" anchor="t"/>
          <a:lstStyle/>
          <a:p>
            <a:pPr algn="l" indent="0" marL="0">
              <a:lnSpc>
                <a:spcPct val="112000"/>
              </a:lnSpc>
              <a:buNone/>
            </a:pPr>
            <a:r>
              <a:rPr lang="en-US" sz="1200" b="1" dirty="0">
                <a:solidFill>
                  <a:srgbClr val="5B6580"/>
                </a:solidFill>
              </a:rPr>
              <a:t>NGUỒN AI</a:t>
            </a:r>
            <a:endParaRPr lang="en-US" sz="1200" dirty="0"/>
          </a:p>
        </p:txBody>
      </p:sp>
      <p:sp>
        <p:nvSpPr>
          <p:cNvPr id="7" name="card-146"/>
          <p:cNvSpPr/>
          <p:nvPr/>
        </p:nvSpPr>
        <p:spPr>
          <a:xfrm>
            <a:off x="548640" y="2514600"/>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8" name="icon-tile-147"/>
          <p:cNvSpPr/>
          <p:nvPr/>
        </p:nvSpPr>
        <p:spPr>
          <a:xfrm>
            <a:off x="694944" y="2651760"/>
            <a:ext cx="475488" cy="475488"/>
          </a:xfrm>
          <a:prstGeom prst="roundRect">
            <a:avLst>
              <a:gd name="adj" fmla="val 28000"/>
            </a:avLst>
          </a:prstGeom>
          <a:solidFill>
            <a:srgbClr val="EFEBFC"/>
          </a:solidFill>
          <a:ln/>
        </p:spPr>
      </p:sp>
      <p:pic>
        <p:nvPicPr>
          <p:cNvPr id="9" name="icon-148" descr="preencoded.png">    </p:cNvPr>
          <p:cNvPicPr>
            <a:picLocks noChangeAspect="1"/>
          </p:cNvPicPr>
          <p:nvPr/>
        </p:nvPicPr>
        <p:blipFill>
          <a:blip r:embed="rId1"/>
          <a:stretch>
            <a:fillRect/>
          </a:stretch>
        </p:blipFill>
        <p:spPr>
          <a:xfrm>
            <a:off x="809061" y="2765877"/>
            <a:ext cx="247254" cy="247254"/>
          </a:xfrm>
          <a:prstGeom prst="rect">
            <a:avLst/>
          </a:prstGeom>
        </p:spPr>
      </p:pic>
      <p:sp>
        <p:nvSpPr>
          <p:cNvPr id="10" name="text-149"/>
          <p:cNvSpPr txBox="1"/>
          <p:nvPr/>
        </p:nvSpPr>
        <p:spPr>
          <a:xfrm>
            <a:off x="1325880" y="2606040"/>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Chat nội bộ</a:t>
            </a:r>
            <a:endParaRPr lang="en-US" sz="1500" dirty="0"/>
          </a:p>
        </p:txBody>
      </p:sp>
      <p:sp>
        <p:nvSpPr>
          <p:cNvPr id="11" name="text-150"/>
          <p:cNvSpPr txBox="1"/>
          <p:nvPr/>
        </p:nvSpPr>
        <p:spPr>
          <a:xfrm>
            <a:off x="1325880" y="2916936"/>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web cho mọi nhân viên</a:t>
            </a:r>
            <a:endParaRPr lang="en-US" sz="1250" dirty="0"/>
          </a:p>
        </p:txBody>
      </p:sp>
      <p:sp>
        <p:nvSpPr>
          <p:cNvPr id="12" name="connector-151"/>
          <p:cNvSpPr/>
          <p:nvPr/>
        </p:nvSpPr>
        <p:spPr>
          <a:xfrm>
            <a:off x="4160520" y="2889504"/>
            <a:ext cx="411480" cy="0"/>
          </a:xfrm>
          <a:prstGeom prst="line">
            <a:avLst/>
          </a:prstGeom>
          <a:noFill/>
          <a:ln w="15875">
            <a:solidFill>
              <a:srgbClr val="9AA6C2"/>
            </a:solidFill>
            <a:prstDash val="dash"/>
          </a:ln>
        </p:spPr>
      </p:sp>
      <p:sp>
        <p:nvSpPr>
          <p:cNvPr id="13" name="card-152"/>
          <p:cNvSpPr/>
          <p:nvPr/>
        </p:nvSpPr>
        <p:spPr>
          <a:xfrm>
            <a:off x="8076895" y="2514600"/>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4" name="icon-tile-153"/>
          <p:cNvSpPr/>
          <p:nvPr/>
        </p:nvSpPr>
        <p:spPr>
          <a:xfrm>
            <a:off x="8223199" y="2651760"/>
            <a:ext cx="475488" cy="475488"/>
          </a:xfrm>
          <a:prstGeom prst="roundRect">
            <a:avLst>
              <a:gd name="adj" fmla="val 28000"/>
            </a:avLst>
          </a:prstGeom>
          <a:solidFill>
            <a:srgbClr val="E2F5F2"/>
          </a:solidFill>
          <a:ln/>
        </p:spPr>
      </p:sp>
      <p:pic>
        <p:nvPicPr>
          <p:cNvPr id="15" name="icon-154" descr="preencoded.png">    </p:cNvPr>
          <p:cNvPicPr>
            <a:picLocks noChangeAspect="1"/>
          </p:cNvPicPr>
          <p:nvPr/>
        </p:nvPicPr>
        <p:blipFill>
          <a:blip r:embed="rId2"/>
          <a:stretch>
            <a:fillRect/>
          </a:stretch>
        </p:blipFill>
        <p:spPr>
          <a:xfrm>
            <a:off x="8337316" y="2765877"/>
            <a:ext cx="247254" cy="247254"/>
          </a:xfrm>
          <a:prstGeom prst="rect">
            <a:avLst/>
          </a:prstGeom>
        </p:spPr>
      </p:pic>
      <p:sp>
        <p:nvSpPr>
          <p:cNvPr id="16" name="text-155"/>
          <p:cNvSpPr txBox="1"/>
          <p:nvPr/>
        </p:nvSpPr>
        <p:spPr>
          <a:xfrm>
            <a:off x="8854135" y="2606040"/>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Máy chủ tại công ty</a:t>
            </a:r>
            <a:endParaRPr lang="en-US" sz="1500" dirty="0"/>
          </a:p>
        </p:txBody>
      </p:sp>
      <p:sp>
        <p:nvSpPr>
          <p:cNvPr id="17" name="text-156"/>
          <p:cNvSpPr txBox="1"/>
          <p:nvPr/>
        </p:nvSpPr>
        <p:spPr>
          <a:xfrm>
            <a:off x="8854135" y="2916936"/>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dùng chính · dữ liệu Mật</a:t>
            </a:r>
            <a:endParaRPr lang="en-US" sz="1250" dirty="0"/>
          </a:p>
        </p:txBody>
      </p:sp>
      <p:sp>
        <p:nvSpPr>
          <p:cNvPr id="18" name="connector-157"/>
          <p:cNvSpPr/>
          <p:nvPr/>
        </p:nvSpPr>
        <p:spPr>
          <a:xfrm>
            <a:off x="7619695" y="2889504"/>
            <a:ext cx="411480" cy="0"/>
          </a:xfrm>
          <a:prstGeom prst="line">
            <a:avLst/>
          </a:prstGeom>
          <a:noFill/>
          <a:ln w="15875">
            <a:solidFill>
              <a:srgbClr val="9AA6C2"/>
            </a:solidFill>
            <a:prstDash val="dash"/>
          </a:ln>
        </p:spPr>
      </p:sp>
      <p:sp>
        <p:nvSpPr>
          <p:cNvPr id="19" name="card-158"/>
          <p:cNvSpPr/>
          <p:nvPr/>
        </p:nvSpPr>
        <p:spPr>
          <a:xfrm>
            <a:off x="548640" y="3410712"/>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0" name="icon-tile-159"/>
          <p:cNvSpPr/>
          <p:nvPr/>
        </p:nvSpPr>
        <p:spPr>
          <a:xfrm>
            <a:off x="694944" y="3547872"/>
            <a:ext cx="475488" cy="475488"/>
          </a:xfrm>
          <a:prstGeom prst="roundRect">
            <a:avLst>
              <a:gd name="adj" fmla="val 28000"/>
            </a:avLst>
          </a:prstGeom>
          <a:solidFill>
            <a:srgbClr val="EFEBFC"/>
          </a:solidFill>
          <a:ln/>
        </p:spPr>
      </p:sp>
      <p:pic>
        <p:nvPicPr>
          <p:cNvPr id="21" name="icon-160" descr="preencoded.png">    </p:cNvPr>
          <p:cNvPicPr>
            <a:picLocks noChangeAspect="1"/>
          </p:cNvPicPr>
          <p:nvPr/>
        </p:nvPicPr>
        <p:blipFill>
          <a:blip r:embed="rId3"/>
          <a:stretch>
            <a:fillRect/>
          </a:stretch>
        </p:blipFill>
        <p:spPr>
          <a:xfrm>
            <a:off x="809061" y="3661989"/>
            <a:ext cx="247254" cy="247254"/>
          </a:xfrm>
          <a:prstGeom prst="rect">
            <a:avLst/>
          </a:prstGeom>
        </p:spPr>
      </p:pic>
      <p:sp>
        <p:nvSpPr>
          <p:cNvPr id="22" name="text-161"/>
          <p:cNvSpPr txBox="1"/>
          <p:nvPr/>
        </p:nvSpPr>
        <p:spPr>
          <a:xfrm>
            <a:off x="1325880" y="3502152"/>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Teams · Zalo · Email</a:t>
            </a:r>
            <a:endParaRPr lang="en-US" sz="1500" dirty="0"/>
          </a:p>
        </p:txBody>
      </p:sp>
      <p:sp>
        <p:nvSpPr>
          <p:cNvPr id="23" name="text-162"/>
          <p:cNvSpPr txBox="1"/>
          <p:nvPr/>
        </p:nvSpPr>
        <p:spPr>
          <a:xfrm>
            <a:off x="1325880" y="3813048"/>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trợ lý ở nơi đang làm việc</a:t>
            </a:r>
            <a:endParaRPr lang="en-US" sz="1250" dirty="0"/>
          </a:p>
        </p:txBody>
      </p:sp>
      <p:sp>
        <p:nvSpPr>
          <p:cNvPr id="24" name="connector-163"/>
          <p:cNvSpPr/>
          <p:nvPr/>
        </p:nvSpPr>
        <p:spPr>
          <a:xfrm>
            <a:off x="4160520" y="3785616"/>
            <a:ext cx="411480" cy="0"/>
          </a:xfrm>
          <a:prstGeom prst="line">
            <a:avLst/>
          </a:prstGeom>
          <a:noFill/>
          <a:ln w="15875">
            <a:solidFill>
              <a:srgbClr val="9AA6C2"/>
            </a:solidFill>
            <a:prstDash val="dash"/>
          </a:ln>
        </p:spPr>
      </p:sp>
      <p:sp>
        <p:nvSpPr>
          <p:cNvPr id="25" name="card-164"/>
          <p:cNvSpPr/>
          <p:nvPr/>
        </p:nvSpPr>
        <p:spPr>
          <a:xfrm>
            <a:off x="8076895" y="3410712"/>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6" name="mono-165"/>
          <p:cNvSpPr/>
          <p:nvPr/>
        </p:nvSpPr>
        <p:spPr>
          <a:xfrm>
            <a:off x="8223199" y="3547872"/>
            <a:ext cx="475488" cy="475488"/>
          </a:xfrm>
          <a:prstGeom prst="roundRect">
            <a:avLst>
              <a:gd name="adj" fmla="val 26923"/>
            </a:avLst>
          </a:prstGeom>
          <a:solidFill>
            <a:srgbClr val="EAF0FE"/>
          </a:solidFill>
          <a:ln/>
        </p:spPr>
      </p:sp>
      <p:sp>
        <p:nvSpPr>
          <p:cNvPr id="27" name="mono-text-166"/>
          <p:cNvSpPr txBox="1"/>
          <p:nvPr/>
        </p:nvSpPr>
        <p:spPr>
          <a:xfrm>
            <a:off x="8223199" y="3547872"/>
            <a:ext cx="475488" cy="475488"/>
          </a:xfrm>
          <a:prstGeom prst="rect">
            <a:avLst/>
          </a:prstGeom>
          <a:noFill/>
          <a:ln/>
        </p:spPr>
        <p:txBody>
          <a:bodyPr wrap="square" lIns="0" tIns="0" rIns="0" bIns="0" rtlCol="0" anchor="ctr"/>
          <a:lstStyle/>
          <a:p>
            <a:pPr algn="ctr" indent="0" marL="0">
              <a:buNone/>
            </a:pPr>
            <a:r>
              <a:rPr lang="en-US" sz="1100" b="1" dirty="0">
                <a:solidFill>
                  <a:srgbClr val="1E46C2"/>
                </a:solidFill>
              </a:rPr>
              <a:t>Az</a:t>
            </a:r>
            <a:endParaRPr lang="en-US" sz="1100" dirty="0"/>
          </a:p>
        </p:txBody>
      </p:sp>
      <p:sp>
        <p:nvSpPr>
          <p:cNvPr id="28" name="text-167"/>
          <p:cNvSpPr txBox="1"/>
          <p:nvPr/>
        </p:nvSpPr>
        <p:spPr>
          <a:xfrm>
            <a:off x="8854135" y="3502152"/>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Azure AI</a:t>
            </a:r>
            <a:endParaRPr lang="en-US" sz="1500" dirty="0"/>
          </a:p>
        </p:txBody>
      </p:sp>
      <p:sp>
        <p:nvSpPr>
          <p:cNvPr id="29" name="text-168"/>
          <p:cNvSpPr txBox="1"/>
          <p:nvPr/>
        </p:nvSpPr>
        <p:spPr>
          <a:xfrm>
            <a:off x="8854135" y="3813048"/>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gói doanh nghiệp</a:t>
            </a:r>
            <a:endParaRPr lang="en-US" sz="1250" dirty="0"/>
          </a:p>
        </p:txBody>
      </p:sp>
      <p:sp>
        <p:nvSpPr>
          <p:cNvPr id="30" name="connector-169"/>
          <p:cNvSpPr/>
          <p:nvPr/>
        </p:nvSpPr>
        <p:spPr>
          <a:xfrm>
            <a:off x="7619695" y="3785616"/>
            <a:ext cx="411480" cy="0"/>
          </a:xfrm>
          <a:prstGeom prst="line">
            <a:avLst/>
          </a:prstGeom>
          <a:noFill/>
          <a:ln w="15875">
            <a:solidFill>
              <a:srgbClr val="9AA6C2"/>
            </a:solidFill>
            <a:prstDash val="dash"/>
          </a:ln>
        </p:spPr>
      </p:sp>
      <p:sp>
        <p:nvSpPr>
          <p:cNvPr id="31" name="card-170"/>
          <p:cNvSpPr/>
          <p:nvPr/>
        </p:nvSpPr>
        <p:spPr>
          <a:xfrm>
            <a:off x="548640" y="4306824"/>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2" name="icon-tile-171"/>
          <p:cNvSpPr/>
          <p:nvPr/>
        </p:nvSpPr>
        <p:spPr>
          <a:xfrm>
            <a:off x="694944" y="4443984"/>
            <a:ext cx="475488" cy="475488"/>
          </a:xfrm>
          <a:prstGeom prst="roundRect">
            <a:avLst>
              <a:gd name="adj" fmla="val 28000"/>
            </a:avLst>
          </a:prstGeom>
          <a:solidFill>
            <a:srgbClr val="EFEBFC"/>
          </a:solidFill>
          <a:ln/>
        </p:spPr>
      </p:sp>
      <p:pic>
        <p:nvPicPr>
          <p:cNvPr id="33" name="icon-172" descr="preencoded.png">    </p:cNvPr>
          <p:cNvPicPr>
            <a:picLocks noChangeAspect="1"/>
          </p:cNvPicPr>
          <p:nvPr/>
        </p:nvPicPr>
        <p:blipFill>
          <a:blip r:embed="rId4"/>
          <a:stretch>
            <a:fillRect/>
          </a:stretch>
        </p:blipFill>
        <p:spPr>
          <a:xfrm>
            <a:off x="809061" y="4558101"/>
            <a:ext cx="247254" cy="247254"/>
          </a:xfrm>
          <a:prstGeom prst="rect">
            <a:avLst/>
          </a:prstGeom>
        </p:spPr>
      </p:pic>
      <p:sp>
        <p:nvSpPr>
          <p:cNvPr id="34" name="text-173"/>
          <p:cNvSpPr txBox="1"/>
          <p:nvPr/>
        </p:nvSpPr>
        <p:spPr>
          <a:xfrm>
            <a:off x="1325880" y="4398264"/>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Phần mềm sẵn có</a:t>
            </a:r>
            <a:endParaRPr lang="en-US" sz="1500" dirty="0"/>
          </a:p>
        </p:txBody>
      </p:sp>
      <p:sp>
        <p:nvSpPr>
          <p:cNvPr id="35" name="text-174"/>
          <p:cNvSpPr txBox="1"/>
          <p:nvPr/>
        </p:nvSpPr>
        <p:spPr>
          <a:xfrm>
            <a:off x="1325880" y="4709160"/>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ERP, CRM, app bán hàng</a:t>
            </a:r>
            <a:endParaRPr lang="en-US" sz="1250" dirty="0"/>
          </a:p>
        </p:txBody>
      </p:sp>
      <p:sp>
        <p:nvSpPr>
          <p:cNvPr id="36" name="connector-175"/>
          <p:cNvSpPr/>
          <p:nvPr/>
        </p:nvSpPr>
        <p:spPr>
          <a:xfrm>
            <a:off x="4160520" y="4681728"/>
            <a:ext cx="411480" cy="0"/>
          </a:xfrm>
          <a:prstGeom prst="line">
            <a:avLst/>
          </a:prstGeom>
          <a:noFill/>
          <a:ln w="15875">
            <a:solidFill>
              <a:srgbClr val="9AA6C2"/>
            </a:solidFill>
            <a:prstDash val="dash"/>
          </a:ln>
        </p:spPr>
      </p:sp>
      <p:sp>
        <p:nvSpPr>
          <p:cNvPr id="37" name="card-176"/>
          <p:cNvSpPr/>
          <p:nvPr/>
        </p:nvSpPr>
        <p:spPr>
          <a:xfrm>
            <a:off x="8076895" y="4306824"/>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8" name="mono-177"/>
          <p:cNvSpPr/>
          <p:nvPr/>
        </p:nvSpPr>
        <p:spPr>
          <a:xfrm>
            <a:off x="8223199" y="4443984"/>
            <a:ext cx="475488" cy="475488"/>
          </a:xfrm>
          <a:prstGeom prst="roundRect">
            <a:avLst>
              <a:gd name="adj" fmla="val 26923"/>
            </a:avLst>
          </a:prstGeom>
          <a:solidFill>
            <a:srgbClr val="FDF1DC"/>
          </a:solidFill>
          <a:ln/>
        </p:spPr>
      </p:sp>
      <p:sp>
        <p:nvSpPr>
          <p:cNvPr id="39" name="mono-text-178"/>
          <p:cNvSpPr txBox="1"/>
          <p:nvPr/>
        </p:nvSpPr>
        <p:spPr>
          <a:xfrm>
            <a:off x="8223199" y="4443984"/>
            <a:ext cx="475488" cy="475488"/>
          </a:xfrm>
          <a:prstGeom prst="rect">
            <a:avLst/>
          </a:prstGeom>
          <a:noFill/>
          <a:ln/>
        </p:spPr>
        <p:txBody>
          <a:bodyPr wrap="square" lIns="0" tIns="0" rIns="0" bIns="0" rtlCol="0" anchor="ctr"/>
          <a:lstStyle/>
          <a:p>
            <a:pPr algn="ctr" indent="0" marL="0">
              <a:buNone/>
            </a:pPr>
            <a:r>
              <a:rPr lang="en-US" sz="1100" b="1" dirty="0">
                <a:solidFill>
                  <a:srgbClr val="9A5600"/>
                </a:solidFill>
              </a:rPr>
              <a:t>AWS</a:t>
            </a:r>
            <a:endParaRPr lang="en-US" sz="1100" dirty="0"/>
          </a:p>
        </p:txBody>
      </p:sp>
      <p:sp>
        <p:nvSpPr>
          <p:cNvPr id="40" name="text-179"/>
          <p:cNvSpPr txBox="1"/>
          <p:nvPr/>
        </p:nvSpPr>
        <p:spPr>
          <a:xfrm>
            <a:off x="8854135" y="4398264"/>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AWS Bedrock</a:t>
            </a:r>
            <a:endParaRPr lang="en-US" sz="1500" dirty="0"/>
          </a:p>
        </p:txBody>
      </p:sp>
      <p:sp>
        <p:nvSpPr>
          <p:cNvPr id="41" name="text-180"/>
          <p:cNvSpPr txBox="1"/>
          <p:nvPr/>
        </p:nvSpPr>
        <p:spPr>
          <a:xfrm>
            <a:off x="8854135" y="4709160"/>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gói doanh nghiệp</a:t>
            </a:r>
            <a:endParaRPr lang="en-US" sz="1250" dirty="0"/>
          </a:p>
        </p:txBody>
      </p:sp>
      <p:sp>
        <p:nvSpPr>
          <p:cNvPr id="42" name="connector-181"/>
          <p:cNvSpPr/>
          <p:nvPr/>
        </p:nvSpPr>
        <p:spPr>
          <a:xfrm>
            <a:off x="7619695" y="4681728"/>
            <a:ext cx="411480" cy="0"/>
          </a:xfrm>
          <a:prstGeom prst="line">
            <a:avLst/>
          </a:prstGeom>
          <a:noFill/>
          <a:ln w="15875">
            <a:solidFill>
              <a:srgbClr val="9AA6C2"/>
            </a:solidFill>
            <a:prstDash val="dash"/>
          </a:ln>
        </p:spPr>
      </p:sp>
      <p:sp>
        <p:nvSpPr>
          <p:cNvPr id="43" name="card-182"/>
          <p:cNvSpPr/>
          <p:nvPr/>
        </p:nvSpPr>
        <p:spPr>
          <a:xfrm>
            <a:off x="548640" y="5202936"/>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44" name="icon-tile-183"/>
          <p:cNvSpPr/>
          <p:nvPr/>
        </p:nvSpPr>
        <p:spPr>
          <a:xfrm>
            <a:off x="694944" y="5340096"/>
            <a:ext cx="475488" cy="475488"/>
          </a:xfrm>
          <a:prstGeom prst="roundRect">
            <a:avLst>
              <a:gd name="adj" fmla="val 28000"/>
            </a:avLst>
          </a:prstGeom>
          <a:solidFill>
            <a:srgbClr val="EFEBFC"/>
          </a:solidFill>
          <a:ln/>
        </p:spPr>
      </p:sp>
      <p:pic>
        <p:nvPicPr>
          <p:cNvPr id="45" name="icon-184" descr="preencoded.png">    </p:cNvPr>
          <p:cNvPicPr>
            <a:picLocks noChangeAspect="1"/>
          </p:cNvPicPr>
          <p:nvPr/>
        </p:nvPicPr>
        <p:blipFill>
          <a:blip r:embed="rId5"/>
          <a:stretch>
            <a:fillRect/>
          </a:stretch>
        </p:blipFill>
        <p:spPr>
          <a:xfrm>
            <a:off x="809061" y="5454213"/>
            <a:ext cx="247254" cy="247254"/>
          </a:xfrm>
          <a:prstGeom prst="rect">
            <a:avLst/>
          </a:prstGeom>
        </p:spPr>
      </p:pic>
      <p:sp>
        <p:nvSpPr>
          <p:cNvPr id="46" name="text-185"/>
          <p:cNvSpPr txBox="1"/>
          <p:nvPr/>
        </p:nvSpPr>
        <p:spPr>
          <a:xfrm>
            <a:off x="1325880" y="5294376"/>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Công cụ lập trình</a:t>
            </a:r>
            <a:endParaRPr lang="en-US" sz="1500" dirty="0"/>
          </a:p>
        </p:txBody>
      </p:sp>
      <p:sp>
        <p:nvSpPr>
          <p:cNvPr id="47" name="text-186"/>
          <p:cNvSpPr txBox="1"/>
          <p:nvPr/>
        </p:nvSpPr>
        <p:spPr>
          <a:xfrm>
            <a:off x="1325880" y="5605272"/>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cho đội IT</a:t>
            </a:r>
            <a:endParaRPr lang="en-US" sz="1250" dirty="0"/>
          </a:p>
        </p:txBody>
      </p:sp>
      <p:sp>
        <p:nvSpPr>
          <p:cNvPr id="48" name="connector-187"/>
          <p:cNvSpPr/>
          <p:nvPr/>
        </p:nvSpPr>
        <p:spPr>
          <a:xfrm>
            <a:off x="4160520" y="5577840"/>
            <a:ext cx="411480" cy="0"/>
          </a:xfrm>
          <a:prstGeom prst="line">
            <a:avLst/>
          </a:prstGeom>
          <a:noFill/>
          <a:ln w="15875">
            <a:solidFill>
              <a:srgbClr val="9AA6C2"/>
            </a:solidFill>
            <a:prstDash val="dash"/>
          </a:ln>
        </p:spPr>
      </p:sp>
      <p:sp>
        <p:nvSpPr>
          <p:cNvPr id="49" name="card-188"/>
          <p:cNvSpPr/>
          <p:nvPr/>
        </p:nvSpPr>
        <p:spPr>
          <a:xfrm>
            <a:off x="8076895" y="5202936"/>
            <a:ext cx="3566160" cy="749808"/>
          </a:xfrm>
          <a:prstGeom prst="roundRect">
            <a:avLst>
              <a:gd name="adj" fmla="val 1463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50" name="mono-189"/>
          <p:cNvSpPr/>
          <p:nvPr/>
        </p:nvSpPr>
        <p:spPr>
          <a:xfrm>
            <a:off x="8223199" y="5340096"/>
            <a:ext cx="475488" cy="475488"/>
          </a:xfrm>
          <a:prstGeom prst="roundRect">
            <a:avLst>
              <a:gd name="adj" fmla="val 26923"/>
            </a:avLst>
          </a:prstGeom>
          <a:solidFill>
            <a:srgbClr val="E4F4EC"/>
          </a:solidFill>
          <a:ln/>
        </p:spPr>
      </p:sp>
      <p:sp>
        <p:nvSpPr>
          <p:cNvPr id="51" name="mono-text-190"/>
          <p:cNvSpPr txBox="1"/>
          <p:nvPr/>
        </p:nvSpPr>
        <p:spPr>
          <a:xfrm>
            <a:off x="8223199" y="5340096"/>
            <a:ext cx="475488" cy="475488"/>
          </a:xfrm>
          <a:prstGeom prst="rect">
            <a:avLst/>
          </a:prstGeom>
          <a:noFill/>
          <a:ln/>
        </p:spPr>
        <p:txBody>
          <a:bodyPr wrap="square" lIns="0" tIns="0" rIns="0" bIns="0" rtlCol="0" anchor="ctr"/>
          <a:lstStyle/>
          <a:p>
            <a:pPr algn="ctr" indent="0" marL="0">
              <a:buNone/>
            </a:pPr>
            <a:r>
              <a:rPr lang="en-US" sz="1100" b="1" dirty="0">
                <a:solidFill>
                  <a:srgbClr val="12805C"/>
                </a:solidFill>
              </a:rPr>
              <a:t>GC</a:t>
            </a:r>
            <a:endParaRPr lang="en-US" sz="1100" dirty="0"/>
          </a:p>
        </p:txBody>
      </p:sp>
      <p:sp>
        <p:nvSpPr>
          <p:cNvPr id="52" name="text-191"/>
          <p:cNvSpPr txBox="1"/>
          <p:nvPr/>
        </p:nvSpPr>
        <p:spPr>
          <a:xfrm>
            <a:off x="8854135" y="5294376"/>
            <a:ext cx="2651760" cy="310896"/>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Google Vertex AI</a:t>
            </a:r>
            <a:endParaRPr lang="en-US" sz="1500" dirty="0"/>
          </a:p>
        </p:txBody>
      </p:sp>
      <p:sp>
        <p:nvSpPr>
          <p:cNvPr id="53" name="text-192"/>
          <p:cNvSpPr txBox="1"/>
          <p:nvPr/>
        </p:nvSpPr>
        <p:spPr>
          <a:xfrm>
            <a:off x="8854135" y="5605272"/>
            <a:ext cx="2651760" cy="274320"/>
          </a:xfrm>
          <a:prstGeom prst="rect">
            <a:avLst/>
          </a:prstGeom>
          <a:noFill/>
          <a:ln/>
        </p:spPr>
        <p:txBody>
          <a:bodyPr wrap="square" lIns="0" tIns="0" rIns="0" bIns="0" rtlCol="0" anchor="t"/>
          <a:lstStyle/>
          <a:p>
            <a:pPr algn="l" indent="0" marL="0">
              <a:lnSpc>
                <a:spcPct val="112000"/>
              </a:lnSpc>
              <a:buNone/>
            </a:pPr>
            <a:r>
              <a:rPr lang="en-US" sz="1250" dirty="0">
                <a:solidFill>
                  <a:srgbClr val="5B6580"/>
                </a:solidFill>
              </a:rPr>
              <a:t>khi cần</a:t>
            </a:r>
            <a:endParaRPr lang="en-US" sz="1250" dirty="0"/>
          </a:p>
        </p:txBody>
      </p:sp>
      <p:sp>
        <p:nvSpPr>
          <p:cNvPr id="54" name="connector-193"/>
          <p:cNvSpPr/>
          <p:nvPr/>
        </p:nvSpPr>
        <p:spPr>
          <a:xfrm>
            <a:off x="7619695" y="5577840"/>
            <a:ext cx="411480" cy="0"/>
          </a:xfrm>
          <a:prstGeom prst="line">
            <a:avLst/>
          </a:prstGeom>
          <a:noFill/>
          <a:ln w="15875">
            <a:solidFill>
              <a:srgbClr val="9AA6C2"/>
            </a:solidFill>
            <a:prstDash val="dash"/>
          </a:ln>
        </p:spPr>
      </p:sp>
      <p:sp>
        <p:nvSpPr>
          <p:cNvPr id="55" name="hub-194"/>
          <p:cNvSpPr/>
          <p:nvPr/>
        </p:nvSpPr>
        <p:spPr>
          <a:xfrm>
            <a:off x="4617720" y="2834640"/>
            <a:ext cx="2956255" cy="2926080"/>
          </a:xfrm>
          <a:prstGeom prst="roundRect">
            <a:avLst>
              <a:gd name="adj" fmla="val 9375"/>
            </a:avLst>
          </a:prstGeom>
          <a:solidFill>
            <a:srgbClr val="2B5BE8"/>
          </a:solidFill>
          <a:ln/>
          <a:effectLst>
            <a:outerShdw sx="100000" sy="100000" kx="0" ky="0" algn="bl" rotWithShape="0" blurRad="228600" dist="50800" dir="5400000">
              <a:srgbClr val="2B5BE8">
                <a:alpha val="30000"/>
              </a:srgbClr>
            </a:outerShdw>
          </a:effectLst>
        </p:spPr>
      </p:sp>
      <p:pic>
        <p:nvPicPr>
          <p:cNvPr id="56" name="icon-195" descr="preencoded.png">    </p:cNvPr>
          <p:cNvPicPr>
            <a:picLocks noChangeAspect="1"/>
          </p:cNvPicPr>
          <p:nvPr/>
        </p:nvPicPr>
        <p:blipFill>
          <a:blip r:embed="rId6"/>
          <a:stretch>
            <a:fillRect/>
          </a:stretch>
        </p:blipFill>
        <p:spPr>
          <a:xfrm>
            <a:off x="5803240" y="3108960"/>
            <a:ext cx="585216" cy="585216"/>
          </a:xfrm>
          <a:prstGeom prst="rect">
            <a:avLst/>
          </a:prstGeom>
        </p:spPr>
      </p:pic>
      <p:sp>
        <p:nvSpPr>
          <p:cNvPr id="57" name="text-196"/>
          <p:cNvSpPr txBox="1"/>
          <p:nvPr/>
        </p:nvSpPr>
        <p:spPr>
          <a:xfrm>
            <a:off x="4617720" y="3794760"/>
            <a:ext cx="2956255" cy="411480"/>
          </a:xfrm>
          <a:prstGeom prst="rect">
            <a:avLst/>
          </a:prstGeom>
          <a:noFill/>
          <a:ln/>
        </p:spPr>
        <p:txBody>
          <a:bodyPr wrap="square" lIns="0" tIns="0" rIns="0" bIns="0" rtlCol="0" anchor="t"/>
          <a:lstStyle/>
          <a:p>
            <a:pPr algn="ctr" indent="0" marL="0">
              <a:lnSpc>
                <a:spcPct val="112000"/>
              </a:lnSpc>
              <a:buNone/>
            </a:pPr>
            <a:r>
              <a:rPr lang="en-US" sz="2000" b="1" dirty="0">
                <a:solidFill>
                  <a:srgbClr val="FFFFFF"/>
                </a:solidFill>
              </a:rPr>
              <a:t>Cổng AI chung</a:t>
            </a:r>
            <a:endParaRPr lang="en-US" sz="2000" dirty="0"/>
          </a:p>
        </p:txBody>
      </p:sp>
      <p:sp>
        <p:nvSpPr>
          <p:cNvPr id="58" name="text-197"/>
          <p:cNvSpPr txBox="1"/>
          <p:nvPr/>
        </p:nvSpPr>
        <p:spPr>
          <a:xfrm>
            <a:off x="4754880" y="4224528"/>
            <a:ext cx="2681935" cy="868680"/>
          </a:xfrm>
          <a:prstGeom prst="rect">
            <a:avLst/>
          </a:prstGeom>
          <a:noFill/>
          <a:ln/>
        </p:spPr>
        <p:txBody>
          <a:bodyPr wrap="square" lIns="0" tIns="0" rIns="0" bIns="0" rtlCol="0" anchor="t"/>
          <a:lstStyle/>
          <a:p>
            <a:pPr algn="ctr" indent="0" marL="0">
              <a:lnSpc>
                <a:spcPct val="115000"/>
              </a:lnSpc>
              <a:buNone/>
            </a:pPr>
            <a:r>
              <a:rPr lang="en-US" sz="1300" dirty="0">
                <a:solidFill>
                  <a:srgbClr val="E3EAFF"/>
                </a:solidFill>
              </a:rPr>
              <a:t>một địa chỉ cho cả công ty</a:t>
            </a:r>
            <a:endParaRPr lang="en-US" sz="1300" dirty="0"/>
          </a:p>
          <a:p>
            <a:pPr algn="ctr" indent="0" marL="0">
              <a:lnSpc>
                <a:spcPct val="115000"/>
              </a:lnSpc>
              <a:buNone/>
            </a:pPr>
            <a:r>
              <a:rPr lang="en-US" sz="1300" dirty="0">
                <a:solidFill>
                  <a:srgbClr val="E3EAFF"/>
                </a:solidFill>
              </a:rPr>
              <a:t>chìa khoá, hạn mức theo dự án</a:t>
            </a:r>
            <a:endParaRPr lang="en-US" sz="1300" dirty="0"/>
          </a:p>
          <a:p>
            <a:pPr algn="ctr" indent="0" marL="0">
              <a:lnSpc>
                <a:spcPct val="115000"/>
              </a:lnSpc>
              <a:buNone/>
            </a:pPr>
            <a:r>
              <a:rPr lang="en-US" sz="1300" dirty="0">
                <a:solidFill>
                  <a:srgbClr val="E3EAFF"/>
                </a:solidFill>
              </a:rPr>
              <a:t>lá chắn dữ liệu đi kèm</a:t>
            </a:r>
            <a:endParaRPr lang="en-US" sz="1300" dirty="0"/>
          </a:p>
        </p:txBody>
      </p:sp>
      <p:sp>
        <p:nvSpPr>
          <p:cNvPr id="59" name="std-pill-198"/>
          <p:cNvSpPr/>
          <p:nvPr/>
        </p:nvSpPr>
        <p:spPr>
          <a:xfrm>
            <a:off x="5227168" y="5166360"/>
            <a:ext cx="1737360" cy="365760"/>
          </a:xfrm>
          <a:prstGeom prst="roundRect">
            <a:avLst>
              <a:gd name="adj" fmla="val 50000"/>
            </a:avLst>
          </a:prstGeom>
          <a:solidFill>
            <a:srgbClr val="FFFFFF">
              <a:alpha val="20000"/>
            </a:srgbClr>
          </a:solidFill>
          <a:ln/>
        </p:spPr>
      </p:sp>
      <p:sp>
        <p:nvSpPr>
          <p:cNvPr id="60" name="text-199"/>
          <p:cNvSpPr txBox="1"/>
          <p:nvPr/>
        </p:nvSpPr>
        <p:spPr>
          <a:xfrm>
            <a:off x="5227168" y="5166360"/>
            <a:ext cx="1737360" cy="365760"/>
          </a:xfrm>
          <a:prstGeom prst="rect">
            <a:avLst/>
          </a:prstGeom>
          <a:noFill/>
          <a:ln/>
        </p:spPr>
        <p:txBody>
          <a:bodyPr wrap="square" lIns="0" tIns="0" rIns="0" bIns="0" rtlCol="0" anchor="ctr"/>
          <a:lstStyle/>
          <a:p>
            <a:pPr algn="ctr" indent="0" marL="0">
              <a:lnSpc>
                <a:spcPct val="112000"/>
              </a:lnSpc>
              <a:buNone/>
            </a:pPr>
            <a:r>
              <a:rPr lang="en-US" sz="1300" b="1" dirty="0">
                <a:solidFill>
                  <a:srgbClr val="FFFFFF"/>
                </a:solidFill>
              </a:rPr>
              <a:t>Chuẩn OpenAI</a:t>
            </a:r>
            <a:endParaRPr lang="en-US" sz="13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 4 · CHUẨN CHỌN AI</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Mỗi việc một bộ não, AI nào cũng phải đi thi</a:t>
            </a:r>
            <a:endParaRPr lang="en-US" sz="3400" dirty="0"/>
          </a:p>
        </p:txBody>
      </p:sp>
      <p:sp>
        <p:nvSpPr>
          <p:cNvPr id="4" name="card-200"/>
          <p:cNvSpPr/>
          <p:nvPr/>
        </p:nvSpPr>
        <p:spPr>
          <a:xfrm>
            <a:off x="548640" y="1627632"/>
            <a:ext cx="2075688" cy="1965960"/>
          </a:xfrm>
          <a:prstGeom prst="roundRect">
            <a:avLst>
              <a:gd name="adj" fmla="val 7442"/>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5" name="icon-tile-201"/>
          <p:cNvSpPr/>
          <p:nvPr/>
        </p:nvSpPr>
        <p:spPr>
          <a:xfrm>
            <a:off x="731520" y="1810512"/>
            <a:ext cx="475488" cy="475488"/>
          </a:xfrm>
          <a:prstGeom prst="roundRect">
            <a:avLst>
              <a:gd name="adj" fmla="val 28000"/>
            </a:avLst>
          </a:prstGeom>
          <a:solidFill>
            <a:srgbClr val="EAF0FE"/>
          </a:solidFill>
          <a:ln/>
        </p:spPr>
      </p:sp>
      <p:pic>
        <p:nvPicPr>
          <p:cNvPr id="6" name="icon-202" descr="preencoded.png">    </p:cNvPr>
          <p:cNvPicPr>
            <a:picLocks noChangeAspect="1"/>
          </p:cNvPicPr>
          <p:nvPr/>
        </p:nvPicPr>
        <p:blipFill>
          <a:blip r:embed="rId1"/>
          <a:stretch>
            <a:fillRect/>
          </a:stretch>
        </p:blipFill>
        <p:spPr>
          <a:xfrm>
            <a:off x="845637" y="1924629"/>
            <a:ext cx="247254" cy="247254"/>
          </a:xfrm>
          <a:prstGeom prst="rect">
            <a:avLst/>
          </a:prstGeom>
        </p:spPr>
      </p:pic>
      <p:sp>
        <p:nvSpPr>
          <p:cNvPr id="7" name="text-203"/>
          <p:cNvSpPr txBox="1"/>
          <p:nvPr/>
        </p:nvSpPr>
        <p:spPr>
          <a:xfrm>
            <a:off x="731520" y="2377440"/>
            <a:ext cx="1709928"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Nhanh</a:t>
            </a:r>
            <a:endParaRPr lang="en-US" sz="1700" dirty="0"/>
          </a:p>
        </p:txBody>
      </p:sp>
      <p:sp>
        <p:nvSpPr>
          <p:cNvPr id="8" name="text-204"/>
          <p:cNvSpPr txBox="1"/>
          <p:nvPr/>
        </p:nvSpPr>
        <p:spPr>
          <a:xfrm>
            <a:off x="731520" y="2706624"/>
            <a:ext cx="1709928" cy="45720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Tóm tắt, trả lời ngắn, phân loại</a:t>
            </a:r>
            <a:endParaRPr lang="en-US" sz="1250" dirty="0"/>
          </a:p>
        </p:txBody>
      </p:sp>
      <p:sp>
        <p:nvSpPr>
          <p:cNvPr id="9" name="pill-205"/>
          <p:cNvSpPr/>
          <p:nvPr/>
        </p:nvSpPr>
        <p:spPr>
          <a:xfrm>
            <a:off x="731520" y="3182112"/>
            <a:ext cx="1097280" cy="256032"/>
          </a:xfrm>
          <a:prstGeom prst="roundRect">
            <a:avLst>
              <a:gd name="adj" fmla="val 50000"/>
            </a:avLst>
          </a:prstGeom>
          <a:solidFill>
            <a:srgbClr val="E2F5F2"/>
          </a:solidFill>
          <a:ln/>
        </p:spPr>
      </p:sp>
      <p:sp>
        <p:nvSpPr>
          <p:cNvPr id="10" name="pill-text-206"/>
          <p:cNvSpPr txBox="1"/>
          <p:nvPr/>
        </p:nvSpPr>
        <p:spPr>
          <a:xfrm>
            <a:off x="731520" y="3182112"/>
            <a:ext cx="1097280" cy="256032"/>
          </a:xfrm>
          <a:prstGeom prst="rect">
            <a:avLst/>
          </a:prstGeom>
          <a:noFill/>
          <a:ln/>
        </p:spPr>
        <p:txBody>
          <a:bodyPr wrap="square" lIns="0" tIns="0" rIns="0" bIns="0" rtlCol="0" anchor="ctr"/>
          <a:lstStyle/>
          <a:p>
            <a:pPr algn="ctr" indent="0" marL="0">
              <a:buNone/>
            </a:pPr>
            <a:r>
              <a:rPr lang="en-US" sz="1100" b="1" dirty="0">
                <a:solidFill>
                  <a:srgbClr val="0A6E62"/>
                </a:solidFill>
              </a:rPr>
              <a:t>Máy công ty</a:t>
            </a:r>
            <a:endParaRPr lang="en-US" sz="1100" dirty="0"/>
          </a:p>
        </p:txBody>
      </p:sp>
      <p:sp>
        <p:nvSpPr>
          <p:cNvPr id="11" name="card-207"/>
          <p:cNvSpPr/>
          <p:nvPr/>
        </p:nvSpPr>
        <p:spPr>
          <a:xfrm>
            <a:off x="2788920" y="1627632"/>
            <a:ext cx="2075688" cy="1965960"/>
          </a:xfrm>
          <a:prstGeom prst="roundRect">
            <a:avLst>
              <a:gd name="adj" fmla="val 7442"/>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2" name="icon-tile-208"/>
          <p:cNvSpPr/>
          <p:nvPr/>
        </p:nvSpPr>
        <p:spPr>
          <a:xfrm>
            <a:off x="2971800" y="1810512"/>
            <a:ext cx="475488" cy="475488"/>
          </a:xfrm>
          <a:prstGeom prst="roundRect">
            <a:avLst>
              <a:gd name="adj" fmla="val 28000"/>
            </a:avLst>
          </a:prstGeom>
          <a:solidFill>
            <a:srgbClr val="EFEBFC"/>
          </a:solidFill>
          <a:ln/>
        </p:spPr>
      </p:sp>
      <p:pic>
        <p:nvPicPr>
          <p:cNvPr id="13" name="icon-209" descr="preencoded.png">    </p:cNvPr>
          <p:cNvPicPr>
            <a:picLocks noChangeAspect="1"/>
          </p:cNvPicPr>
          <p:nvPr/>
        </p:nvPicPr>
        <p:blipFill>
          <a:blip r:embed="rId2"/>
          <a:stretch>
            <a:fillRect/>
          </a:stretch>
        </p:blipFill>
        <p:spPr>
          <a:xfrm>
            <a:off x="3085917" y="1924629"/>
            <a:ext cx="247254" cy="247254"/>
          </a:xfrm>
          <a:prstGeom prst="rect">
            <a:avLst/>
          </a:prstGeom>
        </p:spPr>
      </p:pic>
      <p:sp>
        <p:nvSpPr>
          <p:cNvPr id="14" name="text-210"/>
          <p:cNvSpPr txBox="1"/>
          <p:nvPr/>
        </p:nvSpPr>
        <p:spPr>
          <a:xfrm>
            <a:off x="2971800" y="2377440"/>
            <a:ext cx="1709928"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Thông minh</a:t>
            </a:r>
            <a:endParaRPr lang="en-US" sz="1700" dirty="0"/>
          </a:p>
        </p:txBody>
      </p:sp>
      <p:sp>
        <p:nvSpPr>
          <p:cNvPr id="15" name="text-211"/>
          <p:cNvSpPr txBox="1"/>
          <p:nvPr/>
        </p:nvSpPr>
        <p:spPr>
          <a:xfrm>
            <a:off x="2971800" y="2706624"/>
            <a:ext cx="1709928" cy="45720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Phân tích hợp đồng, viết báo cáo</a:t>
            </a:r>
            <a:endParaRPr lang="en-US" sz="1250" dirty="0"/>
          </a:p>
        </p:txBody>
      </p:sp>
      <p:sp>
        <p:nvSpPr>
          <p:cNvPr id="16" name="pill-212"/>
          <p:cNvSpPr/>
          <p:nvPr/>
        </p:nvSpPr>
        <p:spPr>
          <a:xfrm>
            <a:off x="2971800" y="3182112"/>
            <a:ext cx="1097280" cy="256032"/>
          </a:xfrm>
          <a:prstGeom prst="roundRect">
            <a:avLst>
              <a:gd name="adj" fmla="val 50000"/>
            </a:avLst>
          </a:prstGeom>
          <a:solidFill>
            <a:srgbClr val="E2F5F2"/>
          </a:solidFill>
          <a:ln/>
        </p:spPr>
      </p:sp>
      <p:sp>
        <p:nvSpPr>
          <p:cNvPr id="17" name="pill-text-213"/>
          <p:cNvSpPr txBox="1"/>
          <p:nvPr/>
        </p:nvSpPr>
        <p:spPr>
          <a:xfrm>
            <a:off x="2971800" y="3182112"/>
            <a:ext cx="1097280" cy="256032"/>
          </a:xfrm>
          <a:prstGeom prst="rect">
            <a:avLst/>
          </a:prstGeom>
          <a:noFill/>
          <a:ln/>
        </p:spPr>
        <p:txBody>
          <a:bodyPr wrap="square" lIns="0" tIns="0" rIns="0" bIns="0" rtlCol="0" anchor="ctr"/>
          <a:lstStyle/>
          <a:p>
            <a:pPr algn="ctr" indent="0" marL="0">
              <a:buNone/>
            </a:pPr>
            <a:r>
              <a:rPr lang="en-US" sz="1100" b="1" dirty="0">
                <a:solidFill>
                  <a:srgbClr val="0A6E62"/>
                </a:solidFill>
              </a:rPr>
              <a:t>Máy công ty</a:t>
            </a:r>
            <a:endParaRPr lang="en-US" sz="1100" dirty="0"/>
          </a:p>
        </p:txBody>
      </p:sp>
      <p:sp>
        <p:nvSpPr>
          <p:cNvPr id="18" name="card-214"/>
          <p:cNvSpPr/>
          <p:nvPr/>
        </p:nvSpPr>
        <p:spPr>
          <a:xfrm>
            <a:off x="5029200" y="1627632"/>
            <a:ext cx="2075688" cy="1965960"/>
          </a:xfrm>
          <a:prstGeom prst="roundRect">
            <a:avLst>
              <a:gd name="adj" fmla="val 7442"/>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9" name="icon-tile-215"/>
          <p:cNvSpPr/>
          <p:nvPr/>
        </p:nvSpPr>
        <p:spPr>
          <a:xfrm>
            <a:off x="5212080" y="1810512"/>
            <a:ext cx="475488" cy="475488"/>
          </a:xfrm>
          <a:prstGeom prst="roundRect">
            <a:avLst>
              <a:gd name="adj" fmla="val 28000"/>
            </a:avLst>
          </a:prstGeom>
          <a:solidFill>
            <a:srgbClr val="FDF1DC"/>
          </a:solidFill>
          <a:ln/>
        </p:spPr>
      </p:sp>
      <p:pic>
        <p:nvPicPr>
          <p:cNvPr id="20" name="icon-216" descr="preencoded.png">    </p:cNvPr>
          <p:cNvPicPr>
            <a:picLocks noChangeAspect="1"/>
          </p:cNvPicPr>
          <p:nvPr/>
        </p:nvPicPr>
        <p:blipFill>
          <a:blip r:embed="rId3"/>
          <a:stretch>
            <a:fillRect/>
          </a:stretch>
        </p:blipFill>
        <p:spPr>
          <a:xfrm>
            <a:off x="5326197" y="1924629"/>
            <a:ext cx="247254" cy="247254"/>
          </a:xfrm>
          <a:prstGeom prst="rect">
            <a:avLst/>
          </a:prstGeom>
        </p:spPr>
      </p:pic>
      <p:sp>
        <p:nvSpPr>
          <p:cNvPr id="21" name="text-217"/>
          <p:cNvSpPr txBox="1"/>
          <p:nvPr/>
        </p:nvSpPr>
        <p:spPr>
          <a:xfrm>
            <a:off x="5212080" y="2377440"/>
            <a:ext cx="1709928"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Đọc giấy tờ</a:t>
            </a:r>
            <a:endParaRPr lang="en-US" sz="1700" dirty="0"/>
          </a:p>
        </p:txBody>
      </p:sp>
      <p:sp>
        <p:nvSpPr>
          <p:cNvPr id="22" name="text-218"/>
          <p:cNvSpPr txBox="1"/>
          <p:nvPr/>
        </p:nvSpPr>
        <p:spPr>
          <a:xfrm>
            <a:off x="5212080" y="2706624"/>
            <a:ext cx="1709928" cy="45720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Hóa đơn, chứng từ, bản scan</a:t>
            </a:r>
            <a:endParaRPr lang="en-US" sz="1250" dirty="0"/>
          </a:p>
        </p:txBody>
      </p:sp>
      <p:sp>
        <p:nvSpPr>
          <p:cNvPr id="23" name="pill-219"/>
          <p:cNvSpPr/>
          <p:nvPr/>
        </p:nvSpPr>
        <p:spPr>
          <a:xfrm>
            <a:off x="5212080" y="3182112"/>
            <a:ext cx="1097280" cy="256032"/>
          </a:xfrm>
          <a:prstGeom prst="roundRect">
            <a:avLst>
              <a:gd name="adj" fmla="val 50000"/>
            </a:avLst>
          </a:prstGeom>
          <a:solidFill>
            <a:srgbClr val="E2F5F2"/>
          </a:solidFill>
          <a:ln/>
        </p:spPr>
      </p:sp>
      <p:sp>
        <p:nvSpPr>
          <p:cNvPr id="24" name="pill-text-220"/>
          <p:cNvSpPr txBox="1"/>
          <p:nvPr/>
        </p:nvSpPr>
        <p:spPr>
          <a:xfrm>
            <a:off x="5212080" y="3182112"/>
            <a:ext cx="1097280" cy="256032"/>
          </a:xfrm>
          <a:prstGeom prst="rect">
            <a:avLst/>
          </a:prstGeom>
          <a:noFill/>
          <a:ln/>
        </p:spPr>
        <p:txBody>
          <a:bodyPr wrap="square" lIns="0" tIns="0" rIns="0" bIns="0" rtlCol="0" anchor="ctr"/>
          <a:lstStyle/>
          <a:p>
            <a:pPr algn="ctr" indent="0" marL="0">
              <a:buNone/>
            </a:pPr>
            <a:r>
              <a:rPr lang="en-US" sz="1100" b="1" dirty="0">
                <a:solidFill>
                  <a:srgbClr val="0A6E62"/>
                </a:solidFill>
              </a:rPr>
              <a:t>Máy công ty</a:t>
            </a:r>
            <a:endParaRPr lang="en-US" sz="1100" dirty="0"/>
          </a:p>
        </p:txBody>
      </p:sp>
      <p:sp>
        <p:nvSpPr>
          <p:cNvPr id="25" name="card-221"/>
          <p:cNvSpPr/>
          <p:nvPr/>
        </p:nvSpPr>
        <p:spPr>
          <a:xfrm>
            <a:off x="7269480" y="1627632"/>
            <a:ext cx="2075688" cy="1965960"/>
          </a:xfrm>
          <a:prstGeom prst="roundRect">
            <a:avLst>
              <a:gd name="adj" fmla="val 7442"/>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6" name="icon-tile-222"/>
          <p:cNvSpPr/>
          <p:nvPr/>
        </p:nvSpPr>
        <p:spPr>
          <a:xfrm>
            <a:off x="7452360" y="1810512"/>
            <a:ext cx="475488" cy="475488"/>
          </a:xfrm>
          <a:prstGeom prst="roundRect">
            <a:avLst>
              <a:gd name="adj" fmla="val 28000"/>
            </a:avLst>
          </a:prstGeom>
          <a:solidFill>
            <a:srgbClr val="E4F4EC"/>
          </a:solidFill>
          <a:ln/>
        </p:spPr>
      </p:sp>
      <p:pic>
        <p:nvPicPr>
          <p:cNvPr id="27" name="icon-223" descr="preencoded.png">    </p:cNvPr>
          <p:cNvPicPr>
            <a:picLocks noChangeAspect="1"/>
          </p:cNvPicPr>
          <p:nvPr/>
        </p:nvPicPr>
        <p:blipFill>
          <a:blip r:embed="rId4"/>
          <a:stretch>
            <a:fillRect/>
          </a:stretch>
        </p:blipFill>
        <p:spPr>
          <a:xfrm>
            <a:off x="7566477" y="1924629"/>
            <a:ext cx="247254" cy="247254"/>
          </a:xfrm>
          <a:prstGeom prst="rect">
            <a:avLst/>
          </a:prstGeom>
        </p:spPr>
      </p:pic>
      <p:sp>
        <p:nvSpPr>
          <p:cNvPr id="28" name="text-224"/>
          <p:cNvSpPr txBox="1"/>
          <p:nvPr/>
        </p:nvSpPr>
        <p:spPr>
          <a:xfrm>
            <a:off x="7452360" y="2377440"/>
            <a:ext cx="1709928"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Riêng tư</a:t>
            </a:r>
            <a:endParaRPr lang="en-US" sz="1700" dirty="0"/>
          </a:p>
        </p:txBody>
      </p:sp>
      <p:sp>
        <p:nvSpPr>
          <p:cNvPr id="29" name="text-225"/>
          <p:cNvSpPr txBox="1"/>
          <p:nvPr/>
        </p:nvSpPr>
        <p:spPr>
          <a:xfrm>
            <a:off x="7452360" y="2706624"/>
            <a:ext cx="1709928" cy="45720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Bắt buộc cho dữ liệu Mật</a:t>
            </a:r>
            <a:endParaRPr lang="en-US" sz="1250" dirty="0"/>
          </a:p>
        </p:txBody>
      </p:sp>
      <p:sp>
        <p:nvSpPr>
          <p:cNvPr id="30" name="pill-226"/>
          <p:cNvSpPr/>
          <p:nvPr/>
        </p:nvSpPr>
        <p:spPr>
          <a:xfrm>
            <a:off x="7452360" y="3182112"/>
            <a:ext cx="1371600" cy="256032"/>
          </a:xfrm>
          <a:prstGeom prst="roundRect">
            <a:avLst>
              <a:gd name="adj" fmla="val 50000"/>
            </a:avLst>
          </a:prstGeom>
          <a:solidFill>
            <a:srgbClr val="E2F5F2"/>
          </a:solidFill>
          <a:ln/>
        </p:spPr>
      </p:sp>
      <p:sp>
        <p:nvSpPr>
          <p:cNvPr id="31" name="pill-text-227"/>
          <p:cNvSpPr txBox="1"/>
          <p:nvPr/>
        </p:nvSpPr>
        <p:spPr>
          <a:xfrm>
            <a:off x="7452360" y="3182112"/>
            <a:ext cx="1371600" cy="256032"/>
          </a:xfrm>
          <a:prstGeom prst="rect">
            <a:avLst/>
          </a:prstGeom>
          <a:noFill/>
          <a:ln/>
        </p:spPr>
        <p:txBody>
          <a:bodyPr wrap="square" lIns="0" tIns="0" rIns="0" bIns="0" rtlCol="0" anchor="ctr"/>
          <a:lstStyle/>
          <a:p>
            <a:pPr algn="ctr" indent="0" marL="0">
              <a:buNone/>
            </a:pPr>
            <a:r>
              <a:rPr lang="en-US" sz="1100" b="1" dirty="0">
                <a:solidFill>
                  <a:srgbClr val="0A6E62"/>
                </a:solidFill>
              </a:rPr>
              <a:t>Chỉ máy công ty</a:t>
            </a:r>
            <a:endParaRPr lang="en-US" sz="1100" dirty="0"/>
          </a:p>
        </p:txBody>
      </p:sp>
      <p:sp>
        <p:nvSpPr>
          <p:cNvPr id="32" name="card-228"/>
          <p:cNvSpPr/>
          <p:nvPr/>
        </p:nvSpPr>
        <p:spPr>
          <a:xfrm>
            <a:off x="9509760" y="1627632"/>
            <a:ext cx="2075688" cy="1965960"/>
          </a:xfrm>
          <a:prstGeom prst="roundRect">
            <a:avLst>
              <a:gd name="adj" fmla="val 7442"/>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3" name="icon-tile-229"/>
          <p:cNvSpPr/>
          <p:nvPr/>
        </p:nvSpPr>
        <p:spPr>
          <a:xfrm>
            <a:off x="9692640" y="1810512"/>
            <a:ext cx="475488" cy="475488"/>
          </a:xfrm>
          <a:prstGeom prst="roundRect">
            <a:avLst>
              <a:gd name="adj" fmla="val 28000"/>
            </a:avLst>
          </a:prstGeom>
          <a:solidFill>
            <a:srgbClr val="E2F5F2"/>
          </a:solidFill>
          <a:ln/>
        </p:spPr>
      </p:sp>
      <p:pic>
        <p:nvPicPr>
          <p:cNvPr id="34" name="icon-230" descr="preencoded.png">    </p:cNvPr>
          <p:cNvPicPr>
            <a:picLocks noChangeAspect="1"/>
          </p:cNvPicPr>
          <p:nvPr/>
        </p:nvPicPr>
        <p:blipFill>
          <a:blip r:embed="rId5"/>
          <a:stretch>
            <a:fillRect/>
          </a:stretch>
        </p:blipFill>
        <p:spPr>
          <a:xfrm>
            <a:off x="9806757" y="1924629"/>
            <a:ext cx="247254" cy="247254"/>
          </a:xfrm>
          <a:prstGeom prst="rect">
            <a:avLst/>
          </a:prstGeom>
        </p:spPr>
      </p:pic>
      <p:sp>
        <p:nvSpPr>
          <p:cNvPr id="35" name="text-231"/>
          <p:cNvSpPr txBox="1"/>
          <p:nvPr/>
        </p:nvSpPr>
        <p:spPr>
          <a:xfrm>
            <a:off x="9692640" y="2377440"/>
            <a:ext cx="1709928"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Tìm tài liệu</a:t>
            </a:r>
            <a:endParaRPr lang="en-US" sz="1700" dirty="0"/>
          </a:p>
        </p:txBody>
      </p:sp>
      <p:sp>
        <p:nvSpPr>
          <p:cNvPr id="36" name="text-232"/>
          <p:cNvSpPr txBox="1"/>
          <p:nvPr/>
        </p:nvSpPr>
        <p:spPr>
          <a:xfrm>
            <a:off x="9692640" y="2706624"/>
            <a:ext cx="1709928" cy="45720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Tìm đúng đoạn trước khi trả lời</a:t>
            </a:r>
            <a:endParaRPr lang="en-US" sz="1250" dirty="0"/>
          </a:p>
        </p:txBody>
      </p:sp>
      <p:sp>
        <p:nvSpPr>
          <p:cNvPr id="37" name="pill-233"/>
          <p:cNvSpPr/>
          <p:nvPr/>
        </p:nvSpPr>
        <p:spPr>
          <a:xfrm>
            <a:off x="9692640" y="3182112"/>
            <a:ext cx="1097280" cy="256032"/>
          </a:xfrm>
          <a:prstGeom prst="roundRect">
            <a:avLst>
              <a:gd name="adj" fmla="val 50000"/>
            </a:avLst>
          </a:prstGeom>
          <a:solidFill>
            <a:srgbClr val="E2F5F2"/>
          </a:solidFill>
          <a:ln/>
        </p:spPr>
      </p:sp>
      <p:sp>
        <p:nvSpPr>
          <p:cNvPr id="38" name="pill-text-234"/>
          <p:cNvSpPr txBox="1"/>
          <p:nvPr/>
        </p:nvSpPr>
        <p:spPr>
          <a:xfrm>
            <a:off x="9692640" y="3182112"/>
            <a:ext cx="1097280" cy="256032"/>
          </a:xfrm>
          <a:prstGeom prst="rect">
            <a:avLst/>
          </a:prstGeom>
          <a:noFill/>
          <a:ln/>
        </p:spPr>
        <p:txBody>
          <a:bodyPr wrap="square" lIns="0" tIns="0" rIns="0" bIns="0" rtlCol="0" anchor="ctr"/>
          <a:lstStyle/>
          <a:p>
            <a:pPr algn="ctr" indent="0" marL="0">
              <a:buNone/>
            </a:pPr>
            <a:r>
              <a:rPr lang="en-US" sz="1100" b="1" dirty="0">
                <a:solidFill>
                  <a:srgbClr val="0A6E62"/>
                </a:solidFill>
              </a:rPr>
              <a:t>Máy công ty</a:t>
            </a:r>
            <a:endParaRPr lang="en-US" sz="1100" dirty="0"/>
          </a:p>
        </p:txBody>
      </p:sp>
      <p:sp>
        <p:nvSpPr>
          <p:cNvPr id="39" name="card-235"/>
          <p:cNvSpPr/>
          <p:nvPr/>
        </p:nvSpPr>
        <p:spPr>
          <a:xfrm>
            <a:off x="548640" y="3794760"/>
            <a:ext cx="6080760" cy="2331720"/>
          </a:xfrm>
          <a:prstGeom prst="roundRect">
            <a:avLst>
              <a:gd name="adj" fmla="val 6275"/>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40" name="text-236"/>
          <p:cNvSpPr txBox="1"/>
          <p:nvPr/>
        </p:nvSpPr>
        <p:spPr>
          <a:xfrm>
            <a:off x="777240" y="3959352"/>
            <a:ext cx="5623560" cy="329184"/>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Kết quả bài thi: phòng Kinh doanh · 120 câu</a:t>
            </a:r>
            <a:endParaRPr lang="en-US" sz="1500" dirty="0"/>
          </a:p>
        </p:txBody>
      </p:sp>
      <p:sp>
        <p:nvSpPr>
          <p:cNvPr id="41" name="exam-name-237"/>
          <p:cNvSpPr txBox="1"/>
          <p:nvPr/>
        </p:nvSpPr>
        <p:spPr>
          <a:xfrm>
            <a:off x="777240" y="4453128"/>
            <a:ext cx="2331720" cy="384048"/>
          </a:xfrm>
          <a:prstGeom prst="rect">
            <a:avLst/>
          </a:prstGeom>
          <a:noFill/>
          <a:ln/>
        </p:spPr>
        <p:txBody>
          <a:bodyPr wrap="square" lIns="0" tIns="0" rIns="0" bIns="0" rtlCol="0" anchor="ctr"/>
          <a:lstStyle/>
          <a:p>
            <a:pPr indent="0" marL="0">
              <a:buNone/>
            </a:pPr>
            <a:r>
              <a:rPr lang="en-US" sz="1350" b="1" dirty="0">
                <a:solidFill>
                  <a:srgbClr val="16203A"/>
                </a:solidFill>
              </a:rPr>
              <a:t>Qwen3 32B</a:t>
            </a:r>
            <a:pPr indent="0" marL="0">
              <a:buNone/>
            </a:pPr>
            <a:r>
              <a:rPr lang="en-US" sz="1350" dirty="0">
                <a:solidFill>
                  <a:srgbClr val="3C4660"/>
                </a:solidFill>
              </a:rPr>
              <a:t> · máy công ty</a:t>
            </a:r>
            <a:endParaRPr lang="en-US" sz="1350" dirty="0"/>
          </a:p>
        </p:txBody>
      </p:sp>
      <p:sp>
        <p:nvSpPr>
          <p:cNvPr id="42" name="meter-bg-238"/>
          <p:cNvSpPr/>
          <p:nvPr/>
        </p:nvSpPr>
        <p:spPr>
          <a:xfrm>
            <a:off x="3108960" y="4590288"/>
            <a:ext cx="1280160" cy="118872"/>
          </a:xfrm>
          <a:prstGeom prst="roundRect">
            <a:avLst>
              <a:gd name="adj" fmla="val 50000"/>
            </a:avLst>
          </a:prstGeom>
          <a:solidFill>
            <a:srgbClr val="EDF0F6"/>
          </a:solidFill>
          <a:ln/>
        </p:spPr>
      </p:sp>
      <p:sp>
        <p:nvSpPr>
          <p:cNvPr id="43" name="meter-239"/>
          <p:cNvSpPr/>
          <p:nvPr/>
        </p:nvSpPr>
        <p:spPr>
          <a:xfrm>
            <a:off x="3108960" y="4590288"/>
            <a:ext cx="1164946" cy="118872"/>
          </a:xfrm>
          <a:prstGeom prst="roundRect">
            <a:avLst>
              <a:gd name="adj" fmla="val 50000"/>
            </a:avLst>
          </a:prstGeom>
          <a:solidFill>
            <a:srgbClr val="2B5BE8"/>
          </a:solidFill>
          <a:ln/>
        </p:spPr>
      </p:sp>
      <p:sp>
        <p:nvSpPr>
          <p:cNvPr id="44" name="text-240"/>
          <p:cNvSpPr txBox="1"/>
          <p:nvPr/>
        </p:nvSpPr>
        <p:spPr>
          <a:xfrm>
            <a:off x="4462272" y="4453128"/>
            <a:ext cx="548640" cy="384048"/>
          </a:xfrm>
          <a:prstGeom prst="rect">
            <a:avLst/>
          </a:prstGeom>
          <a:noFill/>
          <a:ln/>
        </p:spPr>
        <p:txBody>
          <a:bodyPr wrap="square" lIns="0" tIns="0" rIns="0" bIns="0" rtlCol="0" anchor="ctr"/>
          <a:lstStyle/>
          <a:p>
            <a:pPr algn="l" indent="0" marL="0">
              <a:lnSpc>
                <a:spcPct val="112000"/>
              </a:lnSpc>
              <a:buNone/>
            </a:pPr>
            <a:r>
              <a:rPr lang="en-US" sz="1350" b="1" dirty="0">
                <a:solidFill>
                  <a:srgbClr val="16203A"/>
                </a:solidFill>
              </a:rPr>
              <a:t>91%</a:t>
            </a:r>
            <a:endParaRPr lang="en-US" sz="1350" dirty="0"/>
          </a:p>
        </p:txBody>
      </p:sp>
      <p:sp>
        <p:nvSpPr>
          <p:cNvPr id="45" name="pill-241"/>
          <p:cNvSpPr/>
          <p:nvPr/>
        </p:nvSpPr>
        <p:spPr>
          <a:xfrm>
            <a:off x="4983480" y="4507992"/>
            <a:ext cx="1444752" cy="274320"/>
          </a:xfrm>
          <a:prstGeom prst="roundRect">
            <a:avLst>
              <a:gd name="adj" fmla="val 50000"/>
            </a:avLst>
          </a:prstGeom>
          <a:solidFill>
            <a:srgbClr val="E4F4EC"/>
          </a:solidFill>
          <a:ln/>
        </p:spPr>
      </p:sp>
      <p:sp>
        <p:nvSpPr>
          <p:cNvPr id="46" name="pill-text-242"/>
          <p:cNvSpPr txBox="1"/>
          <p:nvPr/>
        </p:nvSpPr>
        <p:spPr>
          <a:xfrm>
            <a:off x="4983480" y="4507992"/>
            <a:ext cx="1444752" cy="274320"/>
          </a:xfrm>
          <a:prstGeom prst="rect">
            <a:avLst/>
          </a:prstGeom>
          <a:noFill/>
          <a:ln/>
        </p:spPr>
        <p:txBody>
          <a:bodyPr wrap="square" lIns="0" tIns="0" rIns="0" bIns="0" rtlCol="0" anchor="ctr"/>
          <a:lstStyle/>
          <a:p>
            <a:pPr algn="ctr" indent="0" marL="0">
              <a:buNone/>
            </a:pPr>
            <a:r>
              <a:rPr lang="en-US" sz="1100" b="1" dirty="0">
                <a:solidFill>
                  <a:srgbClr val="12805C"/>
                </a:solidFill>
              </a:rPr>
              <a:t>Dùng chính</a:t>
            </a:r>
            <a:endParaRPr lang="en-US" sz="1100" dirty="0"/>
          </a:p>
        </p:txBody>
      </p:sp>
      <p:sp>
        <p:nvSpPr>
          <p:cNvPr id="47" name="exam-name-243"/>
          <p:cNvSpPr txBox="1"/>
          <p:nvPr/>
        </p:nvSpPr>
        <p:spPr>
          <a:xfrm>
            <a:off x="777240" y="4983480"/>
            <a:ext cx="2331720" cy="384048"/>
          </a:xfrm>
          <a:prstGeom prst="rect">
            <a:avLst/>
          </a:prstGeom>
          <a:noFill/>
          <a:ln/>
        </p:spPr>
        <p:txBody>
          <a:bodyPr wrap="square" lIns="0" tIns="0" rIns="0" bIns="0" rtlCol="0" anchor="ctr"/>
          <a:lstStyle/>
          <a:p>
            <a:pPr indent="0" marL="0">
              <a:buNone/>
            </a:pPr>
            <a:r>
              <a:rPr lang="en-US" sz="1350" b="1" dirty="0">
                <a:solidFill>
                  <a:srgbClr val="16203A"/>
                </a:solidFill>
              </a:rPr>
              <a:t>Gemma 3 27B</a:t>
            </a:r>
            <a:pPr indent="0" marL="0">
              <a:buNone/>
            </a:pPr>
            <a:r>
              <a:rPr lang="en-US" sz="1350" dirty="0">
                <a:solidFill>
                  <a:srgbClr val="3C4660"/>
                </a:solidFill>
              </a:rPr>
              <a:t> · máy công ty</a:t>
            </a:r>
            <a:endParaRPr lang="en-US" sz="1350" dirty="0"/>
          </a:p>
        </p:txBody>
      </p:sp>
      <p:sp>
        <p:nvSpPr>
          <p:cNvPr id="48" name="meter-bg-244"/>
          <p:cNvSpPr/>
          <p:nvPr/>
        </p:nvSpPr>
        <p:spPr>
          <a:xfrm>
            <a:off x="3108960" y="5120640"/>
            <a:ext cx="1280160" cy="118872"/>
          </a:xfrm>
          <a:prstGeom prst="roundRect">
            <a:avLst>
              <a:gd name="adj" fmla="val 50000"/>
            </a:avLst>
          </a:prstGeom>
          <a:solidFill>
            <a:srgbClr val="EDF0F6"/>
          </a:solidFill>
          <a:ln/>
        </p:spPr>
      </p:sp>
      <p:sp>
        <p:nvSpPr>
          <p:cNvPr id="49" name="meter-245"/>
          <p:cNvSpPr/>
          <p:nvPr/>
        </p:nvSpPr>
        <p:spPr>
          <a:xfrm>
            <a:off x="3108960" y="5120640"/>
            <a:ext cx="1100938" cy="118872"/>
          </a:xfrm>
          <a:prstGeom prst="roundRect">
            <a:avLst>
              <a:gd name="adj" fmla="val 50000"/>
            </a:avLst>
          </a:prstGeom>
          <a:solidFill>
            <a:srgbClr val="2B5BE8"/>
          </a:solidFill>
          <a:ln/>
        </p:spPr>
      </p:sp>
      <p:sp>
        <p:nvSpPr>
          <p:cNvPr id="50" name="text-246"/>
          <p:cNvSpPr txBox="1"/>
          <p:nvPr/>
        </p:nvSpPr>
        <p:spPr>
          <a:xfrm>
            <a:off x="4462272" y="4983480"/>
            <a:ext cx="548640" cy="384048"/>
          </a:xfrm>
          <a:prstGeom prst="rect">
            <a:avLst/>
          </a:prstGeom>
          <a:noFill/>
          <a:ln/>
        </p:spPr>
        <p:txBody>
          <a:bodyPr wrap="square" lIns="0" tIns="0" rIns="0" bIns="0" rtlCol="0" anchor="ctr"/>
          <a:lstStyle/>
          <a:p>
            <a:pPr algn="l" indent="0" marL="0">
              <a:lnSpc>
                <a:spcPct val="112000"/>
              </a:lnSpc>
              <a:buNone/>
            </a:pPr>
            <a:r>
              <a:rPr lang="en-US" sz="1350" b="1" dirty="0">
                <a:solidFill>
                  <a:srgbClr val="16203A"/>
                </a:solidFill>
              </a:rPr>
              <a:t>86%</a:t>
            </a:r>
            <a:endParaRPr lang="en-US" sz="1350" dirty="0"/>
          </a:p>
        </p:txBody>
      </p:sp>
      <p:sp>
        <p:nvSpPr>
          <p:cNvPr id="51" name="pill-247"/>
          <p:cNvSpPr/>
          <p:nvPr/>
        </p:nvSpPr>
        <p:spPr>
          <a:xfrm>
            <a:off x="4983480" y="5038344"/>
            <a:ext cx="1444752" cy="274320"/>
          </a:xfrm>
          <a:prstGeom prst="roundRect">
            <a:avLst>
              <a:gd name="adj" fmla="val 50000"/>
            </a:avLst>
          </a:prstGeom>
          <a:solidFill>
            <a:srgbClr val="EAF0FE"/>
          </a:solidFill>
          <a:ln/>
        </p:spPr>
      </p:sp>
      <p:sp>
        <p:nvSpPr>
          <p:cNvPr id="52" name="pill-text-248"/>
          <p:cNvSpPr txBox="1"/>
          <p:nvPr/>
        </p:nvSpPr>
        <p:spPr>
          <a:xfrm>
            <a:off x="4983480" y="5038344"/>
            <a:ext cx="1444752" cy="274320"/>
          </a:xfrm>
          <a:prstGeom prst="rect">
            <a:avLst/>
          </a:prstGeom>
          <a:noFill/>
          <a:ln/>
        </p:spPr>
        <p:txBody>
          <a:bodyPr wrap="square" lIns="0" tIns="0" rIns="0" bIns="0" rtlCol="0" anchor="ctr"/>
          <a:lstStyle/>
          <a:p>
            <a:pPr algn="ctr" indent="0" marL="0">
              <a:buNone/>
            </a:pPr>
            <a:r>
              <a:rPr lang="en-US" sz="1100" b="1" dirty="0">
                <a:solidFill>
                  <a:srgbClr val="1E46C2"/>
                </a:solidFill>
              </a:rPr>
              <a:t>Dự bị</a:t>
            </a:r>
            <a:endParaRPr lang="en-US" sz="1100" dirty="0"/>
          </a:p>
        </p:txBody>
      </p:sp>
      <p:sp>
        <p:nvSpPr>
          <p:cNvPr id="53" name="exam-name-249"/>
          <p:cNvSpPr txBox="1"/>
          <p:nvPr/>
        </p:nvSpPr>
        <p:spPr>
          <a:xfrm>
            <a:off x="777240" y="5513832"/>
            <a:ext cx="2331720" cy="384048"/>
          </a:xfrm>
          <a:prstGeom prst="rect">
            <a:avLst/>
          </a:prstGeom>
          <a:noFill/>
          <a:ln/>
        </p:spPr>
        <p:txBody>
          <a:bodyPr wrap="square" lIns="0" tIns="0" rIns="0" bIns="0" rtlCol="0" anchor="ctr"/>
          <a:lstStyle/>
          <a:p>
            <a:pPr indent="0" marL="0">
              <a:buNone/>
            </a:pPr>
            <a:r>
              <a:rPr lang="en-US" sz="1350" b="1" dirty="0">
                <a:solidFill>
                  <a:srgbClr val="16203A"/>
                </a:solidFill>
              </a:rPr>
              <a:t>Claude</a:t>
            </a:r>
            <a:pPr indent="0" marL="0">
              <a:buNone/>
            </a:pPr>
            <a:r>
              <a:rPr lang="en-US" sz="1350" dirty="0">
                <a:solidFill>
                  <a:srgbClr val="3C4660"/>
                </a:solidFill>
              </a:rPr>
              <a:t> · AWS Bedrock</a:t>
            </a:r>
            <a:endParaRPr lang="en-US" sz="1350" dirty="0"/>
          </a:p>
        </p:txBody>
      </p:sp>
      <p:sp>
        <p:nvSpPr>
          <p:cNvPr id="54" name="meter-bg-250"/>
          <p:cNvSpPr/>
          <p:nvPr/>
        </p:nvSpPr>
        <p:spPr>
          <a:xfrm>
            <a:off x="3108960" y="5650992"/>
            <a:ext cx="1280160" cy="118872"/>
          </a:xfrm>
          <a:prstGeom prst="roundRect">
            <a:avLst>
              <a:gd name="adj" fmla="val 50000"/>
            </a:avLst>
          </a:prstGeom>
          <a:solidFill>
            <a:srgbClr val="EDF0F6"/>
          </a:solidFill>
          <a:ln/>
        </p:spPr>
      </p:sp>
      <p:sp>
        <p:nvSpPr>
          <p:cNvPr id="55" name="meter-251"/>
          <p:cNvSpPr/>
          <p:nvPr/>
        </p:nvSpPr>
        <p:spPr>
          <a:xfrm>
            <a:off x="3108960" y="5650992"/>
            <a:ext cx="1203350" cy="118872"/>
          </a:xfrm>
          <a:prstGeom prst="roundRect">
            <a:avLst>
              <a:gd name="adj" fmla="val 50000"/>
            </a:avLst>
          </a:prstGeom>
          <a:solidFill>
            <a:srgbClr val="2B5BE8"/>
          </a:solidFill>
          <a:ln/>
        </p:spPr>
      </p:sp>
      <p:sp>
        <p:nvSpPr>
          <p:cNvPr id="56" name="text-252"/>
          <p:cNvSpPr txBox="1"/>
          <p:nvPr/>
        </p:nvSpPr>
        <p:spPr>
          <a:xfrm>
            <a:off x="4462272" y="5513832"/>
            <a:ext cx="548640" cy="384048"/>
          </a:xfrm>
          <a:prstGeom prst="rect">
            <a:avLst/>
          </a:prstGeom>
          <a:noFill/>
          <a:ln/>
        </p:spPr>
        <p:txBody>
          <a:bodyPr wrap="square" lIns="0" tIns="0" rIns="0" bIns="0" rtlCol="0" anchor="ctr"/>
          <a:lstStyle/>
          <a:p>
            <a:pPr algn="l" indent="0" marL="0">
              <a:lnSpc>
                <a:spcPct val="112000"/>
              </a:lnSpc>
              <a:buNone/>
            </a:pPr>
            <a:r>
              <a:rPr lang="en-US" sz="1350" b="1" dirty="0">
                <a:solidFill>
                  <a:srgbClr val="16203A"/>
                </a:solidFill>
              </a:rPr>
              <a:t>94%</a:t>
            </a:r>
            <a:endParaRPr lang="en-US" sz="1350" dirty="0"/>
          </a:p>
        </p:txBody>
      </p:sp>
      <p:sp>
        <p:nvSpPr>
          <p:cNvPr id="57" name="pill-253"/>
          <p:cNvSpPr/>
          <p:nvPr/>
        </p:nvSpPr>
        <p:spPr>
          <a:xfrm>
            <a:off x="4983480" y="5568696"/>
            <a:ext cx="1444752" cy="274320"/>
          </a:xfrm>
          <a:prstGeom prst="roundRect">
            <a:avLst>
              <a:gd name="adj" fmla="val 50000"/>
            </a:avLst>
          </a:prstGeom>
          <a:solidFill>
            <a:srgbClr val="FDF1DC"/>
          </a:solidFill>
          <a:ln/>
        </p:spPr>
      </p:sp>
      <p:sp>
        <p:nvSpPr>
          <p:cNvPr id="58" name="pill-text-254"/>
          <p:cNvSpPr txBox="1"/>
          <p:nvPr/>
        </p:nvSpPr>
        <p:spPr>
          <a:xfrm>
            <a:off x="4983480" y="5568696"/>
            <a:ext cx="1444752" cy="274320"/>
          </a:xfrm>
          <a:prstGeom prst="rect">
            <a:avLst/>
          </a:prstGeom>
          <a:noFill/>
          <a:ln/>
        </p:spPr>
        <p:txBody>
          <a:bodyPr wrap="square" lIns="0" tIns="0" rIns="0" bIns="0" rtlCol="0" anchor="ctr"/>
          <a:lstStyle/>
          <a:p>
            <a:pPr algn="ctr" indent="0" marL="0">
              <a:buNone/>
            </a:pPr>
            <a:r>
              <a:rPr lang="en-US" sz="1100" b="1" dirty="0">
                <a:solidFill>
                  <a:srgbClr val="9A5600"/>
                </a:solidFill>
              </a:rPr>
              <a:t>Dự phòng, đắt ×6</a:t>
            </a:r>
            <a:endParaRPr lang="en-US" sz="1100" dirty="0"/>
          </a:p>
        </p:txBody>
      </p:sp>
      <p:sp>
        <p:nvSpPr>
          <p:cNvPr id="59" name="card-255"/>
          <p:cNvSpPr/>
          <p:nvPr/>
        </p:nvSpPr>
        <p:spPr>
          <a:xfrm>
            <a:off x="6858000" y="3794760"/>
            <a:ext cx="4785055" cy="2331720"/>
          </a:xfrm>
          <a:prstGeom prst="roundRect">
            <a:avLst>
              <a:gd name="adj" fmla="val 6275"/>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60" name="text-256"/>
          <p:cNvSpPr txBox="1"/>
          <p:nvPr/>
        </p:nvSpPr>
        <p:spPr>
          <a:xfrm>
            <a:off x="7086600" y="3959352"/>
            <a:ext cx="4327855" cy="329184"/>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Việc gì dùng AI nào</a:t>
            </a:r>
            <a:endParaRPr lang="en-US" sz="1500" dirty="0"/>
          </a:p>
        </p:txBody>
      </p:sp>
      <p:sp>
        <p:nvSpPr>
          <p:cNvPr id="61" name="text-257"/>
          <p:cNvSpPr txBox="1"/>
          <p:nvPr/>
        </p:nvSpPr>
        <p:spPr>
          <a:xfrm>
            <a:off x="7086600" y="4398264"/>
            <a:ext cx="2148840" cy="347472"/>
          </a:xfrm>
          <a:prstGeom prst="rect">
            <a:avLst/>
          </a:prstGeom>
          <a:noFill/>
          <a:ln/>
        </p:spPr>
        <p:txBody>
          <a:bodyPr wrap="square" lIns="0" tIns="0" rIns="0" bIns="0" rtlCol="0" anchor="ctr"/>
          <a:lstStyle/>
          <a:p>
            <a:pPr algn="l" indent="0" marL="0">
              <a:lnSpc>
                <a:spcPct val="112000"/>
              </a:lnSpc>
              <a:buNone/>
            </a:pPr>
            <a:r>
              <a:rPr lang="en-US" sz="1350" dirty="0">
                <a:solidFill>
                  <a:srgbClr val="16203A"/>
                </a:solidFill>
              </a:rPr>
              <a:t>Tóm tắt email, biên bản</a:t>
            </a:r>
            <a:endParaRPr lang="en-US" sz="1350" dirty="0"/>
          </a:p>
        </p:txBody>
      </p:sp>
      <p:sp>
        <p:nvSpPr>
          <p:cNvPr id="62" name="pill-258"/>
          <p:cNvSpPr/>
          <p:nvPr/>
        </p:nvSpPr>
        <p:spPr>
          <a:xfrm>
            <a:off x="9281160" y="4443984"/>
            <a:ext cx="868680" cy="256032"/>
          </a:xfrm>
          <a:prstGeom prst="roundRect">
            <a:avLst>
              <a:gd name="adj" fmla="val 50000"/>
            </a:avLst>
          </a:prstGeom>
          <a:solidFill>
            <a:srgbClr val="EAF0FE"/>
          </a:solidFill>
          <a:ln/>
        </p:spPr>
      </p:sp>
      <p:sp>
        <p:nvSpPr>
          <p:cNvPr id="63" name="pill-text-259"/>
          <p:cNvSpPr txBox="1"/>
          <p:nvPr/>
        </p:nvSpPr>
        <p:spPr>
          <a:xfrm>
            <a:off x="9281160" y="4443984"/>
            <a:ext cx="868680" cy="256032"/>
          </a:xfrm>
          <a:prstGeom prst="rect">
            <a:avLst/>
          </a:prstGeom>
          <a:noFill/>
          <a:ln/>
        </p:spPr>
        <p:txBody>
          <a:bodyPr wrap="square" lIns="0" tIns="0" rIns="0" bIns="0" rtlCol="0" anchor="ctr"/>
          <a:lstStyle/>
          <a:p>
            <a:pPr algn="ctr" indent="0" marL="0">
              <a:buNone/>
            </a:pPr>
            <a:r>
              <a:rPr lang="en-US" sz="1100" b="1" dirty="0">
                <a:solidFill>
                  <a:srgbClr val="1E46C2"/>
                </a:solidFill>
              </a:rPr>
              <a:t>Nội bộ</a:t>
            </a:r>
            <a:endParaRPr lang="en-US" sz="1100" dirty="0"/>
          </a:p>
        </p:txBody>
      </p:sp>
      <p:sp>
        <p:nvSpPr>
          <p:cNvPr id="64" name="text-260"/>
          <p:cNvSpPr txBox="1"/>
          <p:nvPr/>
        </p:nvSpPr>
        <p:spPr>
          <a:xfrm>
            <a:off x="10287000" y="4398264"/>
            <a:ext cx="1218895" cy="347472"/>
          </a:xfrm>
          <a:prstGeom prst="rect">
            <a:avLst/>
          </a:prstGeom>
          <a:noFill/>
          <a:ln/>
        </p:spPr>
        <p:txBody>
          <a:bodyPr wrap="square" lIns="0" tIns="0" rIns="0" bIns="0" rtlCol="0" anchor="ctr"/>
          <a:lstStyle/>
          <a:p>
            <a:pPr algn="l" indent="0" marL="0">
              <a:lnSpc>
                <a:spcPct val="112000"/>
              </a:lnSpc>
              <a:buNone/>
            </a:pPr>
            <a:r>
              <a:rPr lang="en-US" sz="1350" dirty="0">
                <a:solidFill>
                  <a:srgbClr val="3C4660"/>
                </a:solidFill>
              </a:rPr>
              <a:t>Nhanh</a:t>
            </a:r>
            <a:endParaRPr lang="en-US" sz="1350" dirty="0"/>
          </a:p>
        </p:txBody>
      </p:sp>
      <p:sp>
        <p:nvSpPr>
          <p:cNvPr id="65" name="text-261"/>
          <p:cNvSpPr txBox="1"/>
          <p:nvPr/>
        </p:nvSpPr>
        <p:spPr>
          <a:xfrm>
            <a:off x="7086600" y="4809744"/>
            <a:ext cx="2148840" cy="347472"/>
          </a:xfrm>
          <a:prstGeom prst="rect">
            <a:avLst/>
          </a:prstGeom>
          <a:noFill/>
          <a:ln/>
        </p:spPr>
        <p:txBody>
          <a:bodyPr wrap="square" lIns="0" tIns="0" rIns="0" bIns="0" rtlCol="0" anchor="ctr"/>
          <a:lstStyle/>
          <a:p>
            <a:pPr algn="l" indent="0" marL="0">
              <a:lnSpc>
                <a:spcPct val="112000"/>
              </a:lnSpc>
              <a:buNone/>
            </a:pPr>
            <a:r>
              <a:rPr lang="en-US" sz="1350" dirty="0">
                <a:solidFill>
                  <a:srgbClr val="16203A"/>
                </a:solidFill>
              </a:rPr>
              <a:t>Rà soát hợp đồng</a:t>
            </a:r>
            <a:endParaRPr lang="en-US" sz="1350" dirty="0"/>
          </a:p>
        </p:txBody>
      </p:sp>
      <p:sp>
        <p:nvSpPr>
          <p:cNvPr id="66" name="pill-262"/>
          <p:cNvSpPr/>
          <p:nvPr/>
        </p:nvSpPr>
        <p:spPr>
          <a:xfrm>
            <a:off x="9281160" y="4855464"/>
            <a:ext cx="868680" cy="256032"/>
          </a:xfrm>
          <a:prstGeom prst="roundRect">
            <a:avLst>
              <a:gd name="adj" fmla="val 50000"/>
            </a:avLst>
          </a:prstGeom>
          <a:solidFill>
            <a:srgbClr val="FCEAE7"/>
          </a:solidFill>
          <a:ln/>
        </p:spPr>
      </p:sp>
      <p:sp>
        <p:nvSpPr>
          <p:cNvPr id="67" name="pill-text-263"/>
          <p:cNvSpPr txBox="1"/>
          <p:nvPr/>
        </p:nvSpPr>
        <p:spPr>
          <a:xfrm>
            <a:off x="9281160" y="4855464"/>
            <a:ext cx="868680" cy="256032"/>
          </a:xfrm>
          <a:prstGeom prst="rect">
            <a:avLst/>
          </a:prstGeom>
          <a:noFill/>
          <a:ln/>
        </p:spPr>
        <p:txBody>
          <a:bodyPr wrap="square" lIns="0" tIns="0" rIns="0" bIns="0" rtlCol="0" anchor="ctr"/>
          <a:lstStyle/>
          <a:p>
            <a:pPr algn="ctr" indent="0" marL="0">
              <a:buNone/>
            </a:pPr>
            <a:r>
              <a:rPr lang="en-US" sz="1100" b="1" dirty="0">
                <a:solidFill>
                  <a:srgbClr val="BF3526"/>
                </a:solidFill>
              </a:rPr>
              <a:t>Mật</a:t>
            </a:r>
            <a:endParaRPr lang="en-US" sz="1100" dirty="0"/>
          </a:p>
        </p:txBody>
      </p:sp>
      <p:sp>
        <p:nvSpPr>
          <p:cNvPr id="68" name="text-264"/>
          <p:cNvSpPr txBox="1"/>
          <p:nvPr/>
        </p:nvSpPr>
        <p:spPr>
          <a:xfrm>
            <a:off x="10287000" y="4809744"/>
            <a:ext cx="1218895" cy="347472"/>
          </a:xfrm>
          <a:prstGeom prst="rect">
            <a:avLst/>
          </a:prstGeom>
          <a:noFill/>
          <a:ln/>
        </p:spPr>
        <p:txBody>
          <a:bodyPr wrap="square" lIns="0" tIns="0" rIns="0" bIns="0" rtlCol="0" anchor="ctr"/>
          <a:lstStyle/>
          <a:p>
            <a:pPr algn="l" indent="0" marL="0">
              <a:lnSpc>
                <a:spcPct val="112000"/>
              </a:lnSpc>
              <a:buNone/>
            </a:pPr>
            <a:r>
              <a:rPr lang="en-US" sz="1350" dirty="0">
                <a:solidFill>
                  <a:srgbClr val="3C4660"/>
                </a:solidFill>
              </a:rPr>
              <a:t>Riêng tư</a:t>
            </a:r>
            <a:endParaRPr lang="en-US" sz="1350" dirty="0"/>
          </a:p>
        </p:txBody>
      </p:sp>
      <p:sp>
        <p:nvSpPr>
          <p:cNvPr id="69" name="text-265"/>
          <p:cNvSpPr txBox="1"/>
          <p:nvPr/>
        </p:nvSpPr>
        <p:spPr>
          <a:xfrm>
            <a:off x="7086600" y="5221224"/>
            <a:ext cx="2148840" cy="347472"/>
          </a:xfrm>
          <a:prstGeom prst="rect">
            <a:avLst/>
          </a:prstGeom>
          <a:noFill/>
          <a:ln/>
        </p:spPr>
        <p:txBody>
          <a:bodyPr wrap="square" lIns="0" tIns="0" rIns="0" bIns="0" rtlCol="0" anchor="ctr"/>
          <a:lstStyle/>
          <a:p>
            <a:pPr algn="l" indent="0" marL="0">
              <a:lnSpc>
                <a:spcPct val="112000"/>
              </a:lnSpc>
              <a:buNone/>
            </a:pPr>
            <a:r>
              <a:rPr lang="en-US" sz="1350" dirty="0">
                <a:solidFill>
                  <a:srgbClr val="16203A"/>
                </a:solidFill>
              </a:rPr>
              <a:t>Đọc hóa đơn</a:t>
            </a:r>
            <a:endParaRPr lang="en-US" sz="1350" dirty="0"/>
          </a:p>
        </p:txBody>
      </p:sp>
      <p:sp>
        <p:nvSpPr>
          <p:cNvPr id="70" name="pill-266"/>
          <p:cNvSpPr/>
          <p:nvPr/>
        </p:nvSpPr>
        <p:spPr>
          <a:xfrm>
            <a:off x="9281160" y="5266944"/>
            <a:ext cx="868680" cy="256032"/>
          </a:xfrm>
          <a:prstGeom prst="roundRect">
            <a:avLst>
              <a:gd name="adj" fmla="val 50000"/>
            </a:avLst>
          </a:prstGeom>
          <a:solidFill>
            <a:srgbClr val="FCEAE7"/>
          </a:solidFill>
          <a:ln/>
        </p:spPr>
      </p:sp>
      <p:sp>
        <p:nvSpPr>
          <p:cNvPr id="71" name="pill-text-267"/>
          <p:cNvSpPr txBox="1"/>
          <p:nvPr/>
        </p:nvSpPr>
        <p:spPr>
          <a:xfrm>
            <a:off x="9281160" y="5266944"/>
            <a:ext cx="868680" cy="256032"/>
          </a:xfrm>
          <a:prstGeom prst="rect">
            <a:avLst/>
          </a:prstGeom>
          <a:noFill/>
          <a:ln/>
        </p:spPr>
        <p:txBody>
          <a:bodyPr wrap="square" lIns="0" tIns="0" rIns="0" bIns="0" rtlCol="0" anchor="ctr"/>
          <a:lstStyle/>
          <a:p>
            <a:pPr algn="ctr" indent="0" marL="0">
              <a:buNone/>
            </a:pPr>
            <a:r>
              <a:rPr lang="en-US" sz="1100" b="1" dirty="0">
                <a:solidFill>
                  <a:srgbClr val="BF3526"/>
                </a:solidFill>
              </a:rPr>
              <a:t>Mật</a:t>
            </a:r>
            <a:endParaRPr lang="en-US" sz="1100" dirty="0"/>
          </a:p>
        </p:txBody>
      </p:sp>
      <p:sp>
        <p:nvSpPr>
          <p:cNvPr id="72" name="text-268"/>
          <p:cNvSpPr txBox="1"/>
          <p:nvPr/>
        </p:nvSpPr>
        <p:spPr>
          <a:xfrm>
            <a:off x="10287000" y="5221224"/>
            <a:ext cx="1218895" cy="347472"/>
          </a:xfrm>
          <a:prstGeom prst="rect">
            <a:avLst/>
          </a:prstGeom>
          <a:noFill/>
          <a:ln/>
        </p:spPr>
        <p:txBody>
          <a:bodyPr wrap="square" lIns="0" tIns="0" rIns="0" bIns="0" rtlCol="0" anchor="ctr"/>
          <a:lstStyle/>
          <a:p>
            <a:pPr algn="l" indent="0" marL="0">
              <a:lnSpc>
                <a:spcPct val="112000"/>
              </a:lnSpc>
              <a:buNone/>
            </a:pPr>
            <a:r>
              <a:rPr lang="en-US" sz="1350" dirty="0">
                <a:solidFill>
                  <a:srgbClr val="3C4660"/>
                </a:solidFill>
              </a:rPr>
              <a:t>Đọc giấy tờ</a:t>
            </a:r>
            <a:endParaRPr lang="en-US" sz="1350" dirty="0"/>
          </a:p>
        </p:txBody>
      </p:sp>
      <p:sp>
        <p:nvSpPr>
          <p:cNvPr id="73" name="text-269"/>
          <p:cNvSpPr txBox="1"/>
          <p:nvPr/>
        </p:nvSpPr>
        <p:spPr>
          <a:xfrm>
            <a:off x="7086600" y="5632704"/>
            <a:ext cx="2148840" cy="347472"/>
          </a:xfrm>
          <a:prstGeom prst="rect">
            <a:avLst/>
          </a:prstGeom>
          <a:noFill/>
          <a:ln/>
        </p:spPr>
        <p:txBody>
          <a:bodyPr wrap="square" lIns="0" tIns="0" rIns="0" bIns="0" rtlCol="0" anchor="ctr"/>
          <a:lstStyle/>
          <a:p>
            <a:pPr algn="l" indent="0" marL="0">
              <a:lnSpc>
                <a:spcPct val="112000"/>
              </a:lnSpc>
              <a:buNone/>
            </a:pPr>
            <a:r>
              <a:rPr lang="en-US" sz="1350" dirty="0">
                <a:solidFill>
                  <a:srgbClr val="16203A"/>
                </a:solidFill>
              </a:rPr>
              <a:t>Viết bài quảng cáo</a:t>
            </a:r>
            <a:endParaRPr lang="en-US" sz="1350" dirty="0"/>
          </a:p>
        </p:txBody>
      </p:sp>
      <p:sp>
        <p:nvSpPr>
          <p:cNvPr id="74" name="pill-270"/>
          <p:cNvSpPr/>
          <p:nvPr/>
        </p:nvSpPr>
        <p:spPr>
          <a:xfrm>
            <a:off x="9281160" y="5678424"/>
            <a:ext cx="868680" cy="256032"/>
          </a:xfrm>
          <a:prstGeom prst="roundRect">
            <a:avLst>
              <a:gd name="adj" fmla="val 50000"/>
            </a:avLst>
          </a:prstGeom>
          <a:solidFill>
            <a:srgbClr val="EDF0F6"/>
          </a:solidFill>
          <a:ln/>
        </p:spPr>
      </p:sp>
      <p:sp>
        <p:nvSpPr>
          <p:cNvPr id="75" name="pill-text-271"/>
          <p:cNvSpPr txBox="1"/>
          <p:nvPr/>
        </p:nvSpPr>
        <p:spPr>
          <a:xfrm>
            <a:off x="9281160" y="5678424"/>
            <a:ext cx="868680" cy="256032"/>
          </a:xfrm>
          <a:prstGeom prst="rect">
            <a:avLst/>
          </a:prstGeom>
          <a:noFill/>
          <a:ln/>
        </p:spPr>
        <p:txBody>
          <a:bodyPr wrap="square" lIns="0" tIns="0" rIns="0" bIns="0" rtlCol="0" anchor="ctr"/>
          <a:lstStyle/>
          <a:p>
            <a:pPr algn="ctr" indent="0" marL="0">
              <a:buNone/>
            </a:pPr>
            <a:r>
              <a:rPr lang="en-US" sz="1100" b="1" dirty="0">
                <a:solidFill>
                  <a:srgbClr val="3C4660"/>
                </a:solidFill>
              </a:rPr>
              <a:t>Công khai</a:t>
            </a:r>
            <a:endParaRPr lang="en-US" sz="1100" dirty="0"/>
          </a:p>
        </p:txBody>
      </p:sp>
      <p:sp>
        <p:nvSpPr>
          <p:cNvPr id="76" name="text-272"/>
          <p:cNvSpPr txBox="1"/>
          <p:nvPr/>
        </p:nvSpPr>
        <p:spPr>
          <a:xfrm>
            <a:off x="10287000" y="5632704"/>
            <a:ext cx="1218895" cy="347472"/>
          </a:xfrm>
          <a:prstGeom prst="rect">
            <a:avLst/>
          </a:prstGeom>
          <a:noFill/>
          <a:ln/>
        </p:spPr>
        <p:txBody>
          <a:bodyPr wrap="square" lIns="0" tIns="0" rIns="0" bIns="0" rtlCol="0" anchor="ctr"/>
          <a:lstStyle/>
          <a:p>
            <a:pPr algn="l" indent="0" marL="0">
              <a:lnSpc>
                <a:spcPct val="112000"/>
              </a:lnSpc>
              <a:buNone/>
            </a:pPr>
            <a:r>
              <a:rPr lang="en-US" sz="1350" dirty="0">
                <a:solidFill>
                  <a:srgbClr val="3C4660"/>
                </a:solidFill>
              </a:rPr>
              <a:t>Thông minh</a:t>
            </a:r>
            <a:endParaRPr lang="en-US" sz="135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868680"/>
            <a:ext cx="512064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 5 · TRI THỨC</a:t>
            </a:r>
            <a:endParaRPr lang="en-US" sz="1300" dirty="0"/>
          </a:p>
        </p:txBody>
      </p:sp>
      <p:sp>
        <p:nvSpPr>
          <p:cNvPr id="3" name="Text 0"/>
          <p:cNvSpPr/>
          <p:nvPr>
            <p:ph idx="101" type="title" hasCustomPrompt="1"/>
          </p:nvPr>
        </p:nvSpPr>
        <p:spPr>
          <a:xfrm>
            <a:off x="548640" y="1234440"/>
            <a:ext cx="5212080" cy="1234440"/>
          </a:xfrm>
          <a:prstGeom prst="rect">
            <a:avLst/>
          </a:prstGeom>
          <a:noFill/>
          <a:ln/>
        </p:spPr>
        <p:txBody>
          <a:bodyPr wrap="square" lIns="0" tIns="0" rIns="0" bIns="0" rtlCol="0" anchor="t"/>
          <a:lstStyle/>
          <a:p>
            <a:pPr algn="l" indent="0" marL="0">
              <a:buNone/>
            </a:pPr>
            <a:r>
              <a:rPr lang="en-US" sz="2800" b="1" dirty="0">
                <a:solidFill>
                  <a:srgbClr val="16203A"/>
                </a:solidFill>
              </a:rPr>
              <a:t>Cách làm hay thành tài sản chung của công ty</a:t>
            </a:r>
            <a:endParaRPr lang="en-US" sz="2800" dirty="0"/>
          </a:p>
        </p:txBody>
      </p:sp>
      <p:sp>
        <p:nvSpPr>
          <p:cNvPr id="4" name="card-273"/>
          <p:cNvSpPr/>
          <p:nvPr/>
        </p:nvSpPr>
        <p:spPr>
          <a:xfrm>
            <a:off x="548640" y="2606040"/>
            <a:ext cx="2606040" cy="1298448"/>
          </a:xfrm>
          <a:prstGeom prst="roundRect">
            <a:avLst>
              <a:gd name="adj" fmla="val 985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5" name="icon-tile-274"/>
          <p:cNvSpPr/>
          <p:nvPr/>
        </p:nvSpPr>
        <p:spPr>
          <a:xfrm>
            <a:off x="694944" y="2770632"/>
            <a:ext cx="457200" cy="457200"/>
          </a:xfrm>
          <a:prstGeom prst="roundRect">
            <a:avLst>
              <a:gd name="adj" fmla="val 28000"/>
            </a:avLst>
          </a:prstGeom>
          <a:solidFill>
            <a:srgbClr val="EFEBFC"/>
          </a:solidFill>
          <a:ln/>
        </p:spPr>
      </p:sp>
      <p:pic>
        <p:nvPicPr>
          <p:cNvPr id="6" name="icon-275" descr="preencoded.png">    </p:cNvPr>
          <p:cNvPicPr>
            <a:picLocks noChangeAspect="1"/>
          </p:cNvPicPr>
          <p:nvPr/>
        </p:nvPicPr>
        <p:blipFill>
          <a:blip r:embed="rId1"/>
          <a:stretch>
            <a:fillRect/>
          </a:stretch>
        </p:blipFill>
        <p:spPr>
          <a:xfrm>
            <a:off x="804672" y="2880360"/>
            <a:ext cx="237744" cy="237744"/>
          </a:xfrm>
          <a:prstGeom prst="rect">
            <a:avLst/>
          </a:prstGeom>
        </p:spPr>
      </p:pic>
      <p:sp>
        <p:nvSpPr>
          <p:cNvPr id="7" name="text-276"/>
          <p:cNvSpPr txBox="1"/>
          <p:nvPr/>
        </p:nvSpPr>
        <p:spPr>
          <a:xfrm>
            <a:off x="1280160" y="2734056"/>
            <a:ext cx="1737360" cy="29260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Kỹ năng</a:t>
            </a:r>
            <a:endParaRPr lang="en-US" sz="1500" dirty="0"/>
          </a:p>
        </p:txBody>
      </p:sp>
      <p:sp>
        <p:nvSpPr>
          <p:cNvPr id="8" name="text-277"/>
          <p:cNvSpPr txBox="1"/>
          <p:nvPr/>
        </p:nvSpPr>
        <p:spPr>
          <a:xfrm>
            <a:off x="1280160" y="3035808"/>
            <a:ext cx="1737360" cy="41148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Việc AI làm theo cách của công ty</a:t>
            </a:r>
            <a:endParaRPr lang="en-US" sz="1200" dirty="0"/>
          </a:p>
        </p:txBody>
      </p:sp>
      <p:sp>
        <p:nvSpPr>
          <p:cNvPr id="9" name="text-278"/>
          <p:cNvSpPr txBox="1"/>
          <p:nvPr/>
        </p:nvSpPr>
        <p:spPr>
          <a:xfrm>
            <a:off x="1280160" y="3465576"/>
            <a:ext cx="1737360" cy="365760"/>
          </a:xfrm>
          <a:prstGeom prst="rect">
            <a:avLst/>
          </a:prstGeom>
          <a:noFill/>
          <a:ln/>
        </p:spPr>
        <p:txBody>
          <a:bodyPr wrap="square" lIns="0" tIns="0" rIns="0" bIns="0" rtlCol="0" anchor="t"/>
          <a:lstStyle/>
          <a:p>
            <a:pPr algn="l" indent="0" marL="0">
              <a:lnSpc>
                <a:spcPct val="112000"/>
              </a:lnSpc>
              <a:buNone/>
            </a:pPr>
            <a:r>
              <a:rPr lang="en-US" sz="1100" i="1" dirty="0">
                <a:solidFill>
                  <a:srgbClr val="5B6580"/>
                </a:solidFill>
              </a:rPr>
              <a:t>“Soạn báo giá theo mẫu”</a:t>
            </a:r>
            <a:endParaRPr lang="en-US" sz="1100" dirty="0"/>
          </a:p>
        </p:txBody>
      </p:sp>
      <p:sp>
        <p:nvSpPr>
          <p:cNvPr id="10" name="card-279"/>
          <p:cNvSpPr/>
          <p:nvPr/>
        </p:nvSpPr>
        <p:spPr>
          <a:xfrm>
            <a:off x="3319272" y="2606040"/>
            <a:ext cx="2606040" cy="1298448"/>
          </a:xfrm>
          <a:prstGeom prst="roundRect">
            <a:avLst>
              <a:gd name="adj" fmla="val 985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1" name="icon-tile-280"/>
          <p:cNvSpPr/>
          <p:nvPr/>
        </p:nvSpPr>
        <p:spPr>
          <a:xfrm>
            <a:off x="3465576" y="2770632"/>
            <a:ext cx="457200" cy="457200"/>
          </a:xfrm>
          <a:prstGeom prst="roundRect">
            <a:avLst>
              <a:gd name="adj" fmla="val 28000"/>
            </a:avLst>
          </a:prstGeom>
          <a:solidFill>
            <a:srgbClr val="FCEAE7"/>
          </a:solidFill>
          <a:ln/>
        </p:spPr>
      </p:sp>
      <p:pic>
        <p:nvPicPr>
          <p:cNvPr id="12" name="icon-281" descr="preencoded.png">    </p:cNvPr>
          <p:cNvPicPr>
            <a:picLocks noChangeAspect="1"/>
          </p:cNvPicPr>
          <p:nvPr/>
        </p:nvPicPr>
        <p:blipFill>
          <a:blip r:embed="rId2"/>
          <a:stretch>
            <a:fillRect/>
          </a:stretch>
        </p:blipFill>
        <p:spPr>
          <a:xfrm>
            <a:off x="3575304" y="2880360"/>
            <a:ext cx="237744" cy="237744"/>
          </a:xfrm>
          <a:prstGeom prst="rect">
            <a:avLst/>
          </a:prstGeom>
        </p:spPr>
      </p:pic>
      <p:sp>
        <p:nvSpPr>
          <p:cNvPr id="13" name="text-282"/>
          <p:cNvSpPr txBox="1"/>
          <p:nvPr/>
        </p:nvSpPr>
        <p:spPr>
          <a:xfrm>
            <a:off x="4050792" y="2734056"/>
            <a:ext cx="1737360" cy="29260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Quy tắc</a:t>
            </a:r>
            <a:endParaRPr lang="en-US" sz="1500" dirty="0"/>
          </a:p>
        </p:txBody>
      </p:sp>
      <p:sp>
        <p:nvSpPr>
          <p:cNvPr id="14" name="text-283"/>
          <p:cNvSpPr txBox="1"/>
          <p:nvPr/>
        </p:nvSpPr>
        <p:spPr>
          <a:xfrm>
            <a:off x="4050792" y="3035808"/>
            <a:ext cx="1737360" cy="41148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Điều AI luôn phải tuân thủ</a:t>
            </a:r>
            <a:endParaRPr lang="en-US" sz="1200" dirty="0"/>
          </a:p>
        </p:txBody>
      </p:sp>
      <p:sp>
        <p:nvSpPr>
          <p:cNvPr id="15" name="text-284"/>
          <p:cNvSpPr txBox="1"/>
          <p:nvPr/>
        </p:nvSpPr>
        <p:spPr>
          <a:xfrm>
            <a:off x="4050792" y="3465576"/>
            <a:ext cx="1737360" cy="365760"/>
          </a:xfrm>
          <a:prstGeom prst="rect">
            <a:avLst/>
          </a:prstGeom>
          <a:noFill/>
          <a:ln/>
        </p:spPr>
        <p:txBody>
          <a:bodyPr wrap="square" lIns="0" tIns="0" rIns="0" bIns="0" rtlCol="0" anchor="t"/>
          <a:lstStyle/>
          <a:p>
            <a:pPr algn="l" indent="0" marL="0">
              <a:lnSpc>
                <a:spcPct val="112000"/>
              </a:lnSpc>
              <a:buNone/>
            </a:pPr>
            <a:r>
              <a:rPr lang="en-US" sz="1100" i="1" dirty="0">
                <a:solidFill>
                  <a:srgbClr val="5B6580"/>
                </a:solidFill>
              </a:rPr>
              <a:t>“Không hứa chiết khấu quá 10%”</a:t>
            </a:r>
            <a:endParaRPr lang="en-US" sz="1100" dirty="0"/>
          </a:p>
        </p:txBody>
      </p:sp>
      <p:sp>
        <p:nvSpPr>
          <p:cNvPr id="16" name="card-285"/>
          <p:cNvSpPr/>
          <p:nvPr/>
        </p:nvSpPr>
        <p:spPr>
          <a:xfrm>
            <a:off x="548640" y="4050792"/>
            <a:ext cx="2606040" cy="1298448"/>
          </a:xfrm>
          <a:prstGeom prst="roundRect">
            <a:avLst>
              <a:gd name="adj" fmla="val 985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7" name="icon-tile-286"/>
          <p:cNvSpPr/>
          <p:nvPr/>
        </p:nvSpPr>
        <p:spPr>
          <a:xfrm>
            <a:off x="694944" y="4215384"/>
            <a:ext cx="457200" cy="457200"/>
          </a:xfrm>
          <a:prstGeom prst="roundRect">
            <a:avLst>
              <a:gd name="adj" fmla="val 28000"/>
            </a:avLst>
          </a:prstGeom>
          <a:solidFill>
            <a:srgbClr val="FDF1DC"/>
          </a:solidFill>
          <a:ln/>
        </p:spPr>
      </p:sp>
      <p:pic>
        <p:nvPicPr>
          <p:cNvPr id="18" name="icon-287" descr="preencoded.png">    </p:cNvPr>
          <p:cNvPicPr>
            <a:picLocks noChangeAspect="1"/>
          </p:cNvPicPr>
          <p:nvPr/>
        </p:nvPicPr>
        <p:blipFill>
          <a:blip r:embed="rId3"/>
          <a:stretch>
            <a:fillRect/>
          </a:stretch>
        </p:blipFill>
        <p:spPr>
          <a:xfrm>
            <a:off x="804672" y="4325112"/>
            <a:ext cx="237744" cy="237744"/>
          </a:xfrm>
          <a:prstGeom prst="rect">
            <a:avLst/>
          </a:prstGeom>
        </p:spPr>
      </p:pic>
      <p:sp>
        <p:nvSpPr>
          <p:cNvPr id="19" name="text-288"/>
          <p:cNvSpPr txBox="1"/>
          <p:nvPr/>
        </p:nvSpPr>
        <p:spPr>
          <a:xfrm>
            <a:off x="1280160" y="4178808"/>
            <a:ext cx="1737360" cy="29260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Tự động</a:t>
            </a:r>
            <a:endParaRPr lang="en-US" sz="1500" dirty="0"/>
          </a:p>
        </p:txBody>
      </p:sp>
      <p:sp>
        <p:nvSpPr>
          <p:cNvPr id="20" name="text-289"/>
          <p:cNvSpPr txBox="1"/>
          <p:nvPr/>
        </p:nvSpPr>
        <p:spPr>
          <a:xfrm>
            <a:off x="1280160" y="4480560"/>
            <a:ext cx="1737360" cy="41148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Việc tự chạy khi có sự kiện</a:t>
            </a:r>
            <a:endParaRPr lang="en-US" sz="1200" dirty="0"/>
          </a:p>
        </p:txBody>
      </p:sp>
      <p:sp>
        <p:nvSpPr>
          <p:cNvPr id="21" name="text-290"/>
          <p:cNvSpPr txBox="1"/>
          <p:nvPr/>
        </p:nvSpPr>
        <p:spPr>
          <a:xfrm>
            <a:off x="1280160" y="4910328"/>
            <a:ext cx="1737360" cy="365760"/>
          </a:xfrm>
          <a:prstGeom prst="rect">
            <a:avLst/>
          </a:prstGeom>
          <a:noFill/>
          <a:ln/>
        </p:spPr>
        <p:txBody>
          <a:bodyPr wrap="square" lIns="0" tIns="0" rIns="0" bIns="0" rtlCol="0" anchor="t"/>
          <a:lstStyle/>
          <a:p>
            <a:pPr algn="l" indent="0" marL="0">
              <a:lnSpc>
                <a:spcPct val="112000"/>
              </a:lnSpc>
              <a:buNone/>
            </a:pPr>
            <a:r>
              <a:rPr lang="en-US" sz="1100" i="1" dirty="0">
                <a:solidFill>
                  <a:srgbClr val="5B6580"/>
                </a:solidFill>
              </a:rPr>
              <a:t>“Trước khi gửi email: kiểm tra”</a:t>
            </a:r>
            <a:endParaRPr lang="en-US" sz="1100" dirty="0"/>
          </a:p>
        </p:txBody>
      </p:sp>
      <p:sp>
        <p:nvSpPr>
          <p:cNvPr id="22" name="card-291"/>
          <p:cNvSpPr/>
          <p:nvPr/>
        </p:nvSpPr>
        <p:spPr>
          <a:xfrm>
            <a:off x="3319272" y="4050792"/>
            <a:ext cx="2606040" cy="1298448"/>
          </a:xfrm>
          <a:prstGeom prst="roundRect">
            <a:avLst>
              <a:gd name="adj" fmla="val 985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3" name="icon-tile-292"/>
          <p:cNvSpPr/>
          <p:nvPr/>
        </p:nvSpPr>
        <p:spPr>
          <a:xfrm>
            <a:off x="3465576" y="4215384"/>
            <a:ext cx="457200" cy="457200"/>
          </a:xfrm>
          <a:prstGeom prst="roundRect">
            <a:avLst>
              <a:gd name="adj" fmla="val 28000"/>
            </a:avLst>
          </a:prstGeom>
          <a:solidFill>
            <a:srgbClr val="EAF0FE"/>
          </a:solidFill>
          <a:ln/>
        </p:spPr>
      </p:sp>
      <p:pic>
        <p:nvPicPr>
          <p:cNvPr id="24" name="icon-293" descr="preencoded.png">    </p:cNvPr>
          <p:cNvPicPr>
            <a:picLocks noChangeAspect="1"/>
          </p:cNvPicPr>
          <p:nvPr/>
        </p:nvPicPr>
        <p:blipFill>
          <a:blip r:embed="rId4"/>
          <a:stretch>
            <a:fillRect/>
          </a:stretch>
        </p:blipFill>
        <p:spPr>
          <a:xfrm>
            <a:off x="3575304" y="4325112"/>
            <a:ext cx="237744" cy="237744"/>
          </a:xfrm>
          <a:prstGeom prst="rect">
            <a:avLst/>
          </a:prstGeom>
        </p:spPr>
      </p:pic>
      <p:sp>
        <p:nvSpPr>
          <p:cNvPr id="25" name="text-294"/>
          <p:cNvSpPr txBox="1"/>
          <p:nvPr/>
        </p:nvSpPr>
        <p:spPr>
          <a:xfrm>
            <a:off x="4050792" y="4178808"/>
            <a:ext cx="1737360" cy="29260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Mẫu câu lệnh</a:t>
            </a:r>
            <a:endParaRPr lang="en-US" sz="1500" dirty="0"/>
          </a:p>
        </p:txBody>
      </p:sp>
      <p:sp>
        <p:nvSpPr>
          <p:cNvPr id="26" name="text-295"/>
          <p:cNvSpPr txBox="1"/>
          <p:nvPr/>
        </p:nvSpPr>
        <p:spPr>
          <a:xfrm>
            <a:off x="4050792" y="4480560"/>
            <a:ext cx="1737360" cy="41148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Câu hỏi soạn sẵn</a:t>
            </a:r>
            <a:endParaRPr lang="en-US" sz="1200" dirty="0"/>
          </a:p>
        </p:txBody>
      </p:sp>
      <p:sp>
        <p:nvSpPr>
          <p:cNvPr id="27" name="text-296"/>
          <p:cNvSpPr txBox="1"/>
          <p:nvPr/>
        </p:nvSpPr>
        <p:spPr>
          <a:xfrm>
            <a:off x="4050792" y="4910328"/>
            <a:ext cx="1737360" cy="365760"/>
          </a:xfrm>
          <a:prstGeom prst="rect">
            <a:avLst/>
          </a:prstGeom>
          <a:noFill/>
          <a:ln/>
        </p:spPr>
        <p:txBody>
          <a:bodyPr wrap="square" lIns="0" tIns="0" rIns="0" bIns="0" rtlCol="0" anchor="t"/>
          <a:lstStyle/>
          <a:p>
            <a:pPr algn="l" indent="0" marL="0">
              <a:lnSpc>
                <a:spcPct val="112000"/>
              </a:lnSpc>
              <a:buNone/>
            </a:pPr>
            <a:r>
              <a:rPr lang="en-US" sz="1100" i="1" dirty="0">
                <a:solidFill>
                  <a:srgbClr val="5B6580"/>
                </a:solidFill>
              </a:rPr>
              <a:t>“Tóm tắt biên bản theo 5 ý”</a:t>
            </a:r>
            <a:endParaRPr lang="en-US" sz="1100" dirty="0"/>
          </a:p>
        </p:txBody>
      </p:sp>
      <p:pic>
        <p:nvPicPr>
          <p:cNvPr id="28" name="tick-297" descr="preencoded.png">    </p:cNvPr>
          <p:cNvPicPr>
            <a:picLocks noChangeAspect="1"/>
          </p:cNvPicPr>
          <p:nvPr/>
        </p:nvPicPr>
        <p:blipFill>
          <a:blip r:embed="rId5"/>
          <a:stretch>
            <a:fillRect/>
          </a:stretch>
        </p:blipFill>
        <p:spPr>
          <a:xfrm>
            <a:off x="548640" y="5522976"/>
            <a:ext cx="237744" cy="237744"/>
          </a:xfrm>
          <a:prstGeom prst="rect">
            <a:avLst/>
          </a:prstGeom>
        </p:spPr>
      </p:pic>
      <p:sp>
        <p:nvSpPr>
          <p:cNvPr id="29" name="tick-text-298"/>
          <p:cNvSpPr txBox="1"/>
          <p:nvPr/>
        </p:nvSpPr>
        <p:spPr>
          <a:xfrm>
            <a:off x="932688" y="5486400"/>
            <a:ext cx="5193792" cy="347472"/>
          </a:xfrm>
          <a:prstGeom prst="rect">
            <a:avLst/>
          </a:prstGeom>
          <a:noFill/>
          <a:ln/>
        </p:spPr>
        <p:txBody>
          <a:bodyPr wrap="square" lIns="0" tIns="0" rIns="0" bIns="0" rtlCol="0" anchor="t"/>
          <a:lstStyle/>
          <a:p>
            <a:pPr indent="0" marL="0">
              <a:lnSpc>
                <a:spcPct val="110000"/>
              </a:lnSpc>
              <a:buNone/>
            </a:pPr>
            <a:r>
              <a:rPr lang="en-US" sz="1400" dirty="0">
                <a:solidFill>
                  <a:srgbClr val="3C4660"/>
                </a:solidFill>
              </a:rPr>
              <a:t>Theo </a:t>
            </a:r>
            <a:pPr indent="0" marL="0">
              <a:lnSpc>
                <a:spcPct val="110000"/>
              </a:lnSpc>
              <a:buNone/>
            </a:pPr>
            <a:r>
              <a:rPr lang="en-US" sz="1400" b="1" dirty="0">
                <a:solidFill>
                  <a:srgbClr val="16203A"/>
                </a:solidFill>
              </a:rPr>
              <a:t>phòng ban, dự án, nhãn</a:t>
            </a:r>
            <a:pPr indent="0" marL="0">
              <a:lnSpc>
                <a:spcPct val="110000"/>
              </a:lnSpc>
              <a:buNone/>
            </a:pPr>
            <a:r>
              <a:rPr lang="en-US" sz="1400" dirty="0">
                <a:solidFill>
                  <a:srgbClr val="3C4660"/>
                </a:solidFill>
              </a:rPr>
              <a:t>. Có duyệt, có phiên bản</a:t>
            </a:r>
            <a:endParaRPr lang="en-US" sz="1400" dirty="0"/>
          </a:p>
        </p:txBody>
      </p:sp>
      <p:pic>
        <p:nvPicPr>
          <p:cNvPr id="30" name="tick-299" descr="preencoded.png">    </p:cNvPr>
          <p:cNvPicPr>
            <a:picLocks noChangeAspect="1"/>
          </p:cNvPicPr>
          <p:nvPr/>
        </p:nvPicPr>
        <p:blipFill>
          <a:blip r:embed="rId6"/>
          <a:stretch>
            <a:fillRect/>
          </a:stretch>
        </p:blipFill>
        <p:spPr>
          <a:xfrm>
            <a:off x="548640" y="5907024"/>
            <a:ext cx="237744" cy="237744"/>
          </a:xfrm>
          <a:prstGeom prst="rect">
            <a:avLst/>
          </a:prstGeom>
        </p:spPr>
      </p:pic>
      <p:sp>
        <p:nvSpPr>
          <p:cNvPr id="31" name="tick-text-300"/>
          <p:cNvSpPr txBox="1"/>
          <p:nvPr/>
        </p:nvSpPr>
        <p:spPr>
          <a:xfrm>
            <a:off x="932688" y="5870448"/>
            <a:ext cx="5193792" cy="347472"/>
          </a:xfrm>
          <a:prstGeom prst="rect">
            <a:avLst/>
          </a:prstGeom>
          <a:noFill/>
          <a:ln/>
        </p:spPr>
        <p:txBody>
          <a:bodyPr wrap="square" lIns="0" tIns="0" rIns="0" bIns="0" rtlCol="0" anchor="t"/>
          <a:lstStyle/>
          <a:p>
            <a:pPr indent="0" marL="0">
              <a:lnSpc>
                <a:spcPct val="110000"/>
              </a:lnSpc>
              <a:buNone/>
            </a:pPr>
            <a:r>
              <a:rPr lang="en-US" sz="1400" dirty="0">
                <a:solidFill>
                  <a:srgbClr val="3C4660"/>
                </a:solidFill>
              </a:rPr>
              <a:t>Kho tài liệu </a:t>
            </a:r>
            <a:pPr indent="0" marL="0">
              <a:lnSpc>
                <a:spcPct val="110000"/>
              </a:lnSpc>
              <a:buNone/>
            </a:pPr>
            <a:r>
              <a:rPr lang="en-US" sz="1400" b="1" dirty="0">
                <a:solidFill>
                  <a:srgbClr val="16203A"/>
                </a:solidFill>
              </a:rPr>
              <a:t>tự đồng bộ mỗi đêm</a:t>
            </a:r>
            <a:pPr indent="0" marL="0">
              <a:lnSpc>
                <a:spcPct val="110000"/>
              </a:lnSpc>
              <a:buNone/>
            </a:pPr>
            <a:r>
              <a:rPr lang="en-US" sz="1400" dirty="0">
                <a:solidFill>
                  <a:srgbClr val="3C4660"/>
                </a:solidFill>
              </a:rPr>
              <a:t>, trả lời </a:t>
            </a:r>
            <a:pPr indent="0" marL="0">
              <a:lnSpc>
                <a:spcPct val="110000"/>
              </a:lnSpc>
              <a:buNone/>
            </a:pPr>
            <a:r>
              <a:rPr lang="en-US" sz="1400" b="1" dirty="0">
                <a:solidFill>
                  <a:srgbClr val="16203A"/>
                </a:solidFill>
              </a:rPr>
              <a:t>luôn kèm nguồn</a:t>
            </a:r>
            <a:endParaRPr lang="en-US" sz="1400" dirty="0"/>
          </a:p>
        </p:txBody>
      </p:sp>
      <p:sp>
        <p:nvSpPr>
          <p:cNvPr id="32" name="screenshot-frame-301"/>
          <p:cNvSpPr/>
          <p:nvPr/>
        </p:nvSpPr>
        <p:spPr>
          <a:xfrm>
            <a:off x="6263640" y="1417320"/>
            <a:ext cx="5379415" cy="3599879"/>
          </a:xfrm>
          <a:prstGeom prst="roundRect">
            <a:avLst>
              <a:gd name="adj" fmla="val 3048"/>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3" name="browser-bar-302"/>
          <p:cNvSpPr/>
          <p:nvPr/>
        </p:nvSpPr>
        <p:spPr>
          <a:xfrm>
            <a:off x="6281928" y="1435608"/>
            <a:ext cx="5342839" cy="219456"/>
          </a:xfrm>
          <a:prstGeom prst="rect">
            <a:avLst/>
          </a:prstGeom>
          <a:solidFill>
            <a:srgbClr val="F6F8FC"/>
          </a:solidFill>
          <a:ln/>
        </p:spPr>
      </p:sp>
      <p:sp>
        <p:nvSpPr>
          <p:cNvPr id="34" name="dot-303"/>
          <p:cNvSpPr/>
          <p:nvPr/>
        </p:nvSpPr>
        <p:spPr>
          <a:xfrm>
            <a:off x="6391656" y="1495044"/>
            <a:ext cx="82296" cy="82296"/>
          </a:xfrm>
          <a:prstGeom prst="ellipse">
            <a:avLst/>
          </a:prstGeom>
          <a:solidFill>
            <a:srgbClr val="D5DAE5"/>
          </a:solidFill>
          <a:ln/>
        </p:spPr>
      </p:sp>
      <p:sp>
        <p:nvSpPr>
          <p:cNvPr id="35" name="dot-304"/>
          <p:cNvSpPr/>
          <p:nvPr/>
        </p:nvSpPr>
        <p:spPr>
          <a:xfrm>
            <a:off x="6537960" y="1495044"/>
            <a:ext cx="82296" cy="82296"/>
          </a:xfrm>
          <a:prstGeom prst="ellipse">
            <a:avLst/>
          </a:prstGeom>
          <a:solidFill>
            <a:srgbClr val="D5DAE5"/>
          </a:solidFill>
          <a:ln/>
        </p:spPr>
      </p:sp>
      <p:sp>
        <p:nvSpPr>
          <p:cNvPr id="36" name="dot-305"/>
          <p:cNvSpPr/>
          <p:nvPr/>
        </p:nvSpPr>
        <p:spPr>
          <a:xfrm>
            <a:off x="6684264" y="1495044"/>
            <a:ext cx="82296" cy="82296"/>
          </a:xfrm>
          <a:prstGeom prst="ellipse">
            <a:avLst/>
          </a:prstGeom>
          <a:solidFill>
            <a:srgbClr val="D5DAE5"/>
          </a:solidFill>
          <a:ln/>
        </p:spPr>
      </p:sp>
      <p:pic>
        <p:nvPicPr>
          <p:cNvPr id="37" name="screenshot-306" descr="Màn hình mẫu: library">    </p:cNvPr>
          <p:cNvPicPr>
            <a:picLocks noChangeAspect="1"/>
          </p:cNvPicPr>
          <p:nvPr/>
        </p:nvPicPr>
        <p:blipFill>
          <a:blip r:embed="rId7"/>
          <a:stretch>
            <a:fillRect/>
          </a:stretch>
        </p:blipFill>
        <p:spPr>
          <a:xfrm>
            <a:off x="6281928" y="1655064"/>
            <a:ext cx="5342839" cy="3343847"/>
          </a:xfrm>
          <a:prstGeom prst="rect">
            <a:avLst/>
          </a:prstGeom>
        </p:spPr>
      </p:pic>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TRỢ LÝ AI</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Trợ lý theo phòng, AI học từ chuyên gia</a:t>
            </a:r>
            <a:endParaRPr lang="en-US" sz="3400" dirty="0"/>
          </a:p>
        </p:txBody>
      </p:sp>
      <p:sp>
        <p:nvSpPr>
          <p:cNvPr id="4" name="lead-307"/>
          <p:cNvSpPr txBox="1"/>
          <p:nvPr/>
        </p:nvSpPr>
        <p:spPr>
          <a:xfrm>
            <a:off x="548640" y="1481328"/>
            <a:ext cx="10881360" cy="457200"/>
          </a:xfrm>
          <a:prstGeom prst="rect">
            <a:avLst/>
          </a:prstGeom>
          <a:noFill/>
          <a:ln/>
        </p:spPr>
        <p:txBody>
          <a:bodyPr wrap="square" lIns="0" tIns="0" rIns="0" bIns="0" rtlCol="0" anchor="ctr"/>
          <a:lstStyle/>
          <a:p>
            <a:pPr indent="0" marL="0">
              <a:buNone/>
            </a:pPr>
            <a:r>
              <a:rPr lang="en-US" sz="1700" dirty="0">
                <a:solidFill>
                  <a:srgbClr val="3C4660"/>
                </a:solidFill>
              </a:rPr>
              <a:t>Ghép 5 khối: </a:t>
            </a:r>
            <a:pPr indent="0" marL="0">
              <a:buNone/>
            </a:pPr>
            <a:r>
              <a:rPr lang="en-US" sz="1700" b="1" dirty="0">
                <a:solidFill>
                  <a:srgbClr val="16203A"/>
                </a:solidFill>
              </a:rPr>
              <a:t>bộ não · kho tri thức · kỹ năng · quy tắc · nơi xuất hiện</a:t>
            </a:r>
            <a:pPr indent="0" marL="0">
              <a:buNone/>
            </a:pPr>
            <a:r>
              <a:rPr lang="en-US" sz="1700" dirty="0">
                <a:solidFill>
                  <a:srgbClr val="3C4660"/>
                </a:solidFill>
              </a:rPr>
              <a:t> (web, Teams, Zalo, website). Không phải lập trình.</a:t>
            </a:r>
            <a:endParaRPr lang="en-US" sz="1700" dirty="0"/>
          </a:p>
        </p:txBody>
      </p:sp>
      <p:sp>
        <p:nvSpPr>
          <p:cNvPr id="5" name="card-308"/>
          <p:cNvSpPr/>
          <p:nvPr/>
        </p:nvSpPr>
        <p:spPr>
          <a:xfrm>
            <a:off x="548640" y="2212848"/>
            <a:ext cx="2029968" cy="1737360"/>
          </a:xfrm>
          <a:prstGeom prst="roundRect">
            <a:avLst>
              <a:gd name="adj" fmla="val 8421"/>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6" name="step-dot-309"/>
          <p:cNvSpPr/>
          <p:nvPr/>
        </p:nvSpPr>
        <p:spPr>
          <a:xfrm>
            <a:off x="731520" y="2395728"/>
            <a:ext cx="365760" cy="365760"/>
          </a:xfrm>
          <a:prstGeom prst="ellipse">
            <a:avLst/>
          </a:prstGeom>
          <a:solidFill>
            <a:srgbClr val="EFEBFC"/>
          </a:solidFill>
          <a:ln/>
        </p:spPr>
      </p:sp>
      <p:sp>
        <p:nvSpPr>
          <p:cNvPr id="7" name="text-310"/>
          <p:cNvSpPr txBox="1"/>
          <p:nvPr/>
        </p:nvSpPr>
        <p:spPr>
          <a:xfrm>
            <a:off x="731520" y="2395728"/>
            <a:ext cx="365760" cy="365760"/>
          </a:xfrm>
          <a:prstGeom prst="rect">
            <a:avLst/>
          </a:prstGeom>
          <a:noFill/>
          <a:ln/>
        </p:spPr>
        <p:txBody>
          <a:bodyPr wrap="square" lIns="0" tIns="0" rIns="0" bIns="0" rtlCol="0" anchor="ctr"/>
          <a:lstStyle/>
          <a:p>
            <a:pPr algn="ctr" indent="0" marL="0">
              <a:lnSpc>
                <a:spcPct val="112000"/>
              </a:lnSpc>
              <a:buNone/>
            </a:pPr>
            <a:r>
              <a:rPr lang="en-US" sz="1400" b="1" dirty="0">
                <a:solidFill>
                  <a:srgbClr val="6446D6"/>
                </a:solidFill>
              </a:rPr>
              <a:t>1</a:t>
            </a:r>
            <a:endParaRPr lang="en-US" sz="1400" dirty="0"/>
          </a:p>
        </p:txBody>
      </p:sp>
      <p:sp>
        <p:nvSpPr>
          <p:cNvPr id="8" name="text-311"/>
          <p:cNvSpPr txBox="1"/>
          <p:nvPr/>
        </p:nvSpPr>
        <p:spPr>
          <a:xfrm>
            <a:off x="731520" y="2871216"/>
            <a:ext cx="1664208" cy="530352"/>
          </a:xfrm>
          <a:prstGeom prst="rect">
            <a:avLst/>
          </a:prstGeom>
          <a:noFill/>
          <a:ln/>
        </p:spPr>
        <p:txBody>
          <a:bodyPr wrap="square" lIns="0" tIns="0" rIns="0" bIns="0" rtlCol="0" anchor="t"/>
          <a:lstStyle/>
          <a:p>
            <a:pPr algn="l" indent="0" marL="0">
              <a:lnSpc>
                <a:spcPct val="112000"/>
              </a:lnSpc>
              <a:buNone/>
            </a:pPr>
            <a:r>
              <a:rPr lang="en-US" sz="1400" b="1" dirty="0">
                <a:solidFill>
                  <a:srgbClr val="16203A"/>
                </a:solidFill>
              </a:rPr>
              <a:t>Nhân viên bấm “Chưa đúng”</a:t>
            </a:r>
            <a:endParaRPr lang="en-US" sz="1400" dirty="0"/>
          </a:p>
        </p:txBody>
      </p:sp>
      <p:sp>
        <p:nvSpPr>
          <p:cNvPr id="9" name="text-312"/>
          <p:cNvSpPr txBox="1"/>
          <p:nvPr/>
        </p:nvSpPr>
        <p:spPr>
          <a:xfrm>
            <a:off x="731520" y="3401568"/>
            <a:ext cx="1664208" cy="50292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Thiếu ưu đãi vận chuyển miền Trung</a:t>
            </a:r>
            <a:endParaRPr lang="en-US" sz="1200" dirty="0"/>
          </a:p>
        </p:txBody>
      </p:sp>
      <p:pic>
        <p:nvPicPr>
          <p:cNvPr id="10" name="arrow-313" descr="preencoded.png">    </p:cNvPr>
          <p:cNvPicPr>
            <a:picLocks noChangeAspect="1"/>
          </p:cNvPicPr>
          <p:nvPr/>
        </p:nvPicPr>
        <p:blipFill>
          <a:blip r:embed="rId1"/>
          <a:stretch>
            <a:fillRect/>
          </a:stretch>
        </p:blipFill>
        <p:spPr>
          <a:xfrm>
            <a:off x="2587752" y="2971800"/>
            <a:ext cx="201168" cy="201168"/>
          </a:xfrm>
          <a:prstGeom prst="rect">
            <a:avLst/>
          </a:prstGeom>
        </p:spPr>
      </p:pic>
      <p:sp>
        <p:nvSpPr>
          <p:cNvPr id="11" name="card-314"/>
          <p:cNvSpPr/>
          <p:nvPr/>
        </p:nvSpPr>
        <p:spPr>
          <a:xfrm>
            <a:off x="2798064" y="2212848"/>
            <a:ext cx="2029968" cy="1737360"/>
          </a:xfrm>
          <a:prstGeom prst="roundRect">
            <a:avLst>
              <a:gd name="adj" fmla="val 8421"/>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2" name="step-dot-315"/>
          <p:cNvSpPr/>
          <p:nvPr/>
        </p:nvSpPr>
        <p:spPr>
          <a:xfrm>
            <a:off x="2980944" y="2395728"/>
            <a:ext cx="365760" cy="365760"/>
          </a:xfrm>
          <a:prstGeom prst="ellipse">
            <a:avLst/>
          </a:prstGeom>
          <a:solidFill>
            <a:srgbClr val="EFEBFC"/>
          </a:solidFill>
          <a:ln/>
        </p:spPr>
      </p:sp>
      <p:sp>
        <p:nvSpPr>
          <p:cNvPr id="13" name="text-316"/>
          <p:cNvSpPr txBox="1"/>
          <p:nvPr/>
        </p:nvSpPr>
        <p:spPr>
          <a:xfrm>
            <a:off x="2980944" y="2395728"/>
            <a:ext cx="365760" cy="365760"/>
          </a:xfrm>
          <a:prstGeom prst="rect">
            <a:avLst/>
          </a:prstGeom>
          <a:noFill/>
          <a:ln/>
        </p:spPr>
        <p:txBody>
          <a:bodyPr wrap="square" lIns="0" tIns="0" rIns="0" bIns="0" rtlCol="0" anchor="ctr"/>
          <a:lstStyle/>
          <a:p>
            <a:pPr algn="ctr" indent="0" marL="0">
              <a:lnSpc>
                <a:spcPct val="112000"/>
              </a:lnSpc>
              <a:buNone/>
            </a:pPr>
            <a:r>
              <a:rPr lang="en-US" sz="1400" b="1" dirty="0">
                <a:solidFill>
                  <a:srgbClr val="6446D6"/>
                </a:solidFill>
              </a:rPr>
              <a:t>2</a:t>
            </a:r>
            <a:endParaRPr lang="en-US" sz="1400" dirty="0"/>
          </a:p>
        </p:txBody>
      </p:sp>
      <p:sp>
        <p:nvSpPr>
          <p:cNvPr id="14" name="text-317"/>
          <p:cNvSpPr txBox="1"/>
          <p:nvPr/>
        </p:nvSpPr>
        <p:spPr>
          <a:xfrm>
            <a:off x="2980944" y="2871216"/>
            <a:ext cx="1664208" cy="530352"/>
          </a:xfrm>
          <a:prstGeom prst="rect">
            <a:avLst/>
          </a:prstGeom>
          <a:noFill/>
          <a:ln/>
        </p:spPr>
        <p:txBody>
          <a:bodyPr wrap="square" lIns="0" tIns="0" rIns="0" bIns="0" rtlCol="0" anchor="t"/>
          <a:lstStyle/>
          <a:p>
            <a:pPr algn="l" indent="0" marL="0">
              <a:lnSpc>
                <a:spcPct val="112000"/>
              </a:lnSpc>
              <a:buNone/>
            </a:pPr>
            <a:r>
              <a:rPr lang="en-US" sz="1400" b="1" dirty="0">
                <a:solidFill>
                  <a:srgbClr val="16203A"/>
                </a:solidFill>
              </a:rPr>
              <a:t>Chuyên gia sửa câu trả lời</a:t>
            </a:r>
            <a:endParaRPr lang="en-US" sz="1400" dirty="0"/>
          </a:p>
        </p:txBody>
      </p:sp>
      <p:sp>
        <p:nvSpPr>
          <p:cNvPr id="15" name="text-318"/>
          <p:cNvSpPr txBox="1"/>
          <p:nvPr/>
        </p:nvSpPr>
        <p:spPr>
          <a:xfrm>
            <a:off x="2980944" y="3401568"/>
            <a:ext cx="1664208" cy="50292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Trưởng phòng bổ sung trong 1 phút</a:t>
            </a:r>
            <a:endParaRPr lang="en-US" sz="1200" dirty="0"/>
          </a:p>
        </p:txBody>
      </p:sp>
      <p:pic>
        <p:nvPicPr>
          <p:cNvPr id="16" name="arrow-319" descr="preencoded.png">    </p:cNvPr>
          <p:cNvPicPr>
            <a:picLocks noChangeAspect="1"/>
          </p:cNvPicPr>
          <p:nvPr/>
        </p:nvPicPr>
        <p:blipFill>
          <a:blip r:embed="rId2"/>
          <a:stretch>
            <a:fillRect/>
          </a:stretch>
        </p:blipFill>
        <p:spPr>
          <a:xfrm>
            <a:off x="4837176" y="2971800"/>
            <a:ext cx="201168" cy="201168"/>
          </a:xfrm>
          <a:prstGeom prst="rect">
            <a:avLst/>
          </a:prstGeom>
        </p:spPr>
      </p:pic>
      <p:sp>
        <p:nvSpPr>
          <p:cNvPr id="17" name="card-320"/>
          <p:cNvSpPr/>
          <p:nvPr/>
        </p:nvSpPr>
        <p:spPr>
          <a:xfrm>
            <a:off x="5047488" y="2212848"/>
            <a:ext cx="2029968" cy="1737360"/>
          </a:xfrm>
          <a:prstGeom prst="roundRect">
            <a:avLst>
              <a:gd name="adj" fmla="val 8421"/>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8" name="step-dot-321"/>
          <p:cNvSpPr/>
          <p:nvPr/>
        </p:nvSpPr>
        <p:spPr>
          <a:xfrm>
            <a:off x="5230368" y="2395728"/>
            <a:ext cx="365760" cy="365760"/>
          </a:xfrm>
          <a:prstGeom prst="ellipse">
            <a:avLst/>
          </a:prstGeom>
          <a:solidFill>
            <a:srgbClr val="EFEBFC"/>
          </a:solidFill>
          <a:ln/>
        </p:spPr>
      </p:sp>
      <p:sp>
        <p:nvSpPr>
          <p:cNvPr id="19" name="text-322"/>
          <p:cNvSpPr txBox="1"/>
          <p:nvPr/>
        </p:nvSpPr>
        <p:spPr>
          <a:xfrm>
            <a:off x="5230368" y="2395728"/>
            <a:ext cx="365760" cy="365760"/>
          </a:xfrm>
          <a:prstGeom prst="rect">
            <a:avLst/>
          </a:prstGeom>
          <a:noFill/>
          <a:ln/>
        </p:spPr>
        <p:txBody>
          <a:bodyPr wrap="square" lIns="0" tIns="0" rIns="0" bIns="0" rtlCol="0" anchor="ctr"/>
          <a:lstStyle/>
          <a:p>
            <a:pPr algn="ctr" indent="0" marL="0">
              <a:lnSpc>
                <a:spcPct val="112000"/>
              </a:lnSpc>
              <a:buNone/>
            </a:pPr>
            <a:r>
              <a:rPr lang="en-US" sz="1400" b="1" dirty="0">
                <a:solidFill>
                  <a:srgbClr val="6446D6"/>
                </a:solidFill>
              </a:rPr>
              <a:t>3</a:t>
            </a:r>
            <a:endParaRPr lang="en-US" sz="1400" dirty="0"/>
          </a:p>
        </p:txBody>
      </p:sp>
      <p:sp>
        <p:nvSpPr>
          <p:cNvPr id="20" name="text-323"/>
          <p:cNvSpPr txBox="1"/>
          <p:nvPr/>
        </p:nvSpPr>
        <p:spPr>
          <a:xfrm>
            <a:off x="5230368" y="2871216"/>
            <a:ext cx="1664208" cy="530352"/>
          </a:xfrm>
          <a:prstGeom prst="rect">
            <a:avLst/>
          </a:prstGeom>
          <a:noFill/>
          <a:ln/>
        </p:spPr>
        <p:txBody>
          <a:bodyPr wrap="square" lIns="0" tIns="0" rIns="0" bIns="0" rtlCol="0" anchor="t"/>
          <a:lstStyle/>
          <a:p>
            <a:pPr algn="l" indent="0" marL="0">
              <a:lnSpc>
                <a:spcPct val="112000"/>
              </a:lnSpc>
              <a:buNone/>
            </a:pPr>
            <a:r>
              <a:rPr lang="en-US" sz="1400" b="1" dirty="0">
                <a:solidFill>
                  <a:srgbClr val="16203A"/>
                </a:solidFill>
              </a:rPr>
              <a:t>Thành quy tắc mới</a:t>
            </a:r>
            <a:endParaRPr lang="en-US" sz="1400" dirty="0"/>
          </a:p>
        </p:txBody>
      </p:sp>
      <p:sp>
        <p:nvSpPr>
          <p:cNvPr id="21" name="text-324"/>
          <p:cNvSpPr txBox="1"/>
          <p:nvPr/>
        </p:nvSpPr>
        <p:spPr>
          <a:xfrm>
            <a:off x="5230368" y="3401568"/>
            <a:ext cx="1664208" cy="50292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Có phiên bản, chờ duyệt</a:t>
            </a:r>
            <a:endParaRPr lang="en-US" sz="1200" dirty="0"/>
          </a:p>
        </p:txBody>
      </p:sp>
      <p:pic>
        <p:nvPicPr>
          <p:cNvPr id="22" name="arrow-325" descr="preencoded.png">    </p:cNvPr>
          <p:cNvPicPr>
            <a:picLocks noChangeAspect="1"/>
          </p:cNvPicPr>
          <p:nvPr/>
        </p:nvPicPr>
        <p:blipFill>
          <a:blip r:embed="rId3"/>
          <a:stretch>
            <a:fillRect/>
          </a:stretch>
        </p:blipFill>
        <p:spPr>
          <a:xfrm>
            <a:off x="7086600" y="2971800"/>
            <a:ext cx="201168" cy="201168"/>
          </a:xfrm>
          <a:prstGeom prst="rect">
            <a:avLst/>
          </a:prstGeom>
        </p:spPr>
      </p:pic>
      <p:sp>
        <p:nvSpPr>
          <p:cNvPr id="23" name="card-326"/>
          <p:cNvSpPr/>
          <p:nvPr/>
        </p:nvSpPr>
        <p:spPr>
          <a:xfrm>
            <a:off x="7296912" y="2212848"/>
            <a:ext cx="2029968" cy="1737360"/>
          </a:xfrm>
          <a:prstGeom prst="roundRect">
            <a:avLst>
              <a:gd name="adj" fmla="val 8421"/>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4" name="step-dot-327"/>
          <p:cNvSpPr/>
          <p:nvPr/>
        </p:nvSpPr>
        <p:spPr>
          <a:xfrm>
            <a:off x="7479792" y="2395728"/>
            <a:ext cx="365760" cy="365760"/>
          </a:xfrm>
          <a:prstGeom prst="ellipse">
            <a:avLst/>
          </a:prstGeom>
          <a:solidFill>
            <a:srgbClr val="EFEBFC"/>
          </a:solidFill>
          <a:ln/>
        </p:spPr>
      </p:sp>
      <p:sp>
        <p:nvSpPr>
          <p:cNvPr id="25" name="text-328"/>
          <p:cNvSpPr txBox="1"/>
          <p:nvPr/>
        </p:nvSpPr>
        <p:spPr>
          <a:xfrm>
            <a:off x="7479792" y="2395728"/>
            <a:ext cx="365760" cy="365760"/>
          </a:xfrm>
          <a:prstGeom prst="rect">
            <a:avLst/>
          </a:prstGeom>
          <a:noFill/>
          <a:ln/>
        </p:spPr>
        <p:txBody>
          <a:bodyPr wrap="square" lIns="0" tIns="0" rIns="0" bIns="0" rtlCol="0" anchor="ctr"/>
          <a:lstStyle/>
          <a:p>
            <a:pPr algn="ctr" indent="0" marL="0">
              <a:lnSpc>
                <a:spcPct val="112000"/>
              </a:lnSpc>
              <a:buNone/>
            </a:pPr>
            <a:r>
              <a:rPr lang="en-US" sz="1400" b="1" dirty="0">
                <a:solidFill>
                  <a:srgbClr val="6446D6"/>
                </a:solidFill>
              </a:rPr>
              <a:t>4</a:t>
            </a:r>
            <a:endParaRPr lang="en-US" sz="1400" dirty="0"/>
          </a:p>
        </p:txBody>
      </p:sp>
      <p:sp>
        <p:nvSpPr>
          <p:cNvPr id="26" name="text-329"/>
          <p:cNvSpPr txBox="1"/>
          <p:nvPr/>
        </p:nvSpPr>
        <p:spPr>
          <a:xfrm>
            <a:off x="7479792" y="2871216"/>
            <a:ext cx="1664208" cy="530352"/>
          </a:xfrm>
          <a:prstGeom prst="rect">
            <a:avLst/>
          </a:prstGeom>
          <a:noFill/>
          <a:ln/>
        </p:spPr>
        <p:txBody>
          <a:bodyPr wrap="square" lIns="0" tIns="0" rIns="0" bIns="0" rtlCol="0" anchor="t"/>
          <a:lstStyle/>
          <a:p>
            <a:pPr algn="l" indent="0" marL="0">
              <a:lnSpc>
                <a:spcPct val="112000"/>
              </a:lnSpc>
              <a:buNone/>
            </a:pPr>
            <a:r>
              <a:rPr lang="en-US" sz="1400" b="1" dirty="0">
                <a:solidFill>
                  <a:srgbClr val="16203A"/>
                </a:solidFill>
              </a:rPr>
              <a:t>Thi lại bài chuẩn</a:t>
            </a:r>
            <a:endParaRPr lang="en-US" sz="1400" dirty="0"/>
          </a:p>
        </p:txBody>
      </p:sp>
      <p:sp>
        <p:nvSpPr>
          <p:cNvPr id="27" name="text-330"/>
          <p:cNvSpPr txBox="1"/>
          <p:nvPr/>
        </p:nvSpPr>
        <p:spPr>
          <a:xfrm>
            <a:off x="7479792" y="3401568"/>
            <a:ext cx="1664208" cy="50292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118/120 đạt, không hỏng câu cũ</a:t>
            </a:r>
            <a:endParaRPr lang="en-US" sz="1200" dirty="0"/>
          </a:p>
        </p:txBody>
      </p:sp>
      <p:pic>
        <p:nvPicPr>
          <p:cNvPr id="28" name="arrow-331" descr="preencoded.png">    </p:cNvPr>
          <p:cNvPicPr>
            <a:picLocks noChangeAspect="1"/>
          </p:cNvPicPr>
          <p:nvPr/>
        </p:nvPicPr>
        <p:blipFill>
          <a:blip r:embed="rId4"/>
          <a:stretch>
            <a:fillRect/>
          </a:stretch>
        </p:blipFill>
        <p:spPr>
          <a:xfrm>
            <a:off x="9336024" y="2971800"/>
            <a:ext cx="201168" cy="201168"/>
          </a:xfrm>
          <a:prstGeom prst="rect">
            <a:avLst/>
          </a:prstGeom>
        </p:spPr>
      </p:pic>
      <p:sp>
        <p:nvSpPr>
          <p:cNvPr id="29" name="card-332"/>
          <p:cNvSpPr/>
          <p:nvPr/>
        </p:nvSpPr>
        <p:spPr>
          <a:xfrm>
            <a:off x="9546336" y="2212848"/>
            <a:ext cx="2029968" cy="1737360"/>
          </a:xfrm>
          <a:prstGeom prst="roundRect">
            <a:avLst>
              <a:gd name="adj" fmla="val 8421"/>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0" name="step-dot-333"/>
          <p:cNvSpPr/>
          <p:nvPr/>
        </p:nvSpPr>
        <p:spPr>
          <a:xfrm>
            <a:off x="9729216" y="2395728"/>
            <a:ext cx="365760" cy="365760"/>
          </a:xfrm>
          <a:prstGeom prst="ellipse">
            <a:avLst/>
          </a:prstGeom>
          <a:solidFill>
            <a:srgbClr val="EFEBFC"/>
          </a:solidFill>
          <a:ln/>
        </p:spPr>
      </p:sp>
      <p:sp>
        <p:nvSpPr>
          <p:cNvPr id="31" name="text-334"/>
          <p:cNvSpPr txBox="1"/>
          <p:nvPr/>
        </p:nvSpPr>
        <p:spPr>
          <a:xfrm>
            <a:off x="9729216" y="2395728"/>
            <a:ext cx="365760" cy="365760"/>
          </a:xfrm>
          <a:prstGeom prst="rect">
            <a:avLst/>
          </a:prstGeom>
          <a:noFill/>
          <a:ln/>
        </p:spPr>
        <p:txBody>
          <a:bodyPr wrap="square" lIns="0" tIns="0" rIns="0" bIns="0" rtlCol="0" anchor="ctr"/>
          <a:lstStyle/>
          <a:p>
            <a:pPr algn="ctr" indent="0" marL="0">
              <a:lnSpc>
                <a:spcPct val="112000"/>
              </a:lnSpc>
              <a:buNone/>
            </a:pPr>
            <a:r>
              <a:rPr lang="en-US" sz="1400" b="1" dirty="0">
                <a:solidFill>
                  <a:srgbClr val="6446D6"/>
                </a:solidFill>
              </a:rPr>
              <a:t>5</a:t>
            </a:r>
            <a:endParaRPr lang="en-US" sz="1400" dirty="0"/>
          </a:p>
        </p:txBody>
      </p:sp>
      <p:sp>
        <p:nvSpPr>
          <p:cNvPr id="32" name="text-335"/>
          <p:cNvSpPr txBox="1"/>
          <p:nvPr/>
        </p:nvSpPr>
        <p:spPr>
          <a:xfrm>
            <a:off x="9729216" y="2871216"/>
            <a:ext cx="1664208" cy="530352"/>
          </a:xfrm>
          <a:prstGeom prst="rect">
            <a:avLst/>
          </a:prstGeom>
          <a:noFill/>
          <a:ln/>
        </p:spPr>
        <p:txBody>
          <a:bodyPr wrap="square" lIns="0" tIns="0" rIns="0" bIns="0" rtlCol="0" anchor="t"/>
          <a:lstStyle/>
          <a:p>
            <a:pPr algn="l" indent="0" marL="0">
              <a:lnSpc>
                <a:spcPct val="112000"/>
              </a:lnSpc>
              <a:buNone/>
            </a:pPr>
            <a:r>
              <a:rPr lang="en-US" sz="1400" b="1" dirty="0">
                <a:solidFill>
                  <a:srgbClr val="16203A"/>
                </a:solidFill>
              </a:rPr>
              <a:t>Áp dụng cho mọi trợ lý</a:t>
            </a:r>
            <a:endParaRPr lang="en-US" sz="1400" dirty="0"/>
          </a:p>
        </p:txBody>
      </p:sp>
      <p:sp>
        <p:nvSpPr>
          <p:cNvPr id="33" name="text-336"/>
          <p:cNvSpPr txBox="1"/>
          <p:nvPr/>
        </p:nvSpPr>
        <p:spPr>
          <a:xfrm>
            <a:off x="9729216" y="3401568"/>
            <a:ext cx="1664208" cy="502920"/>
          </a:xfrm>
          <a:prstGeom prst="rect">
            <a:avLst/>
          </a:prstGeom>
          <a:noFill/>
          <a:ln/>
        </p:spPr>
        <p:txBody>
          <a:bodyPr wrap="square" lIns="0" tIns="0" rIns="0" bIns="0" rtlCol="0" anchor="t"/>
          <a:lstStyle/>
          <a:p>
            <a:pPr algn="l" indent="0" marL="0">
              <a:lnSpc>
                <a:spcPct val="112000"/>
              </a:lnSpc>
              <a:buNone/>
            </a:pPr>
            <a:r>
              <a:rPr lang="en-US" sz="1200" dirty="0">
                <a:solidFill>
                  <a:srgbClr val="3C4660"/>
                </a:solidFill>
              </a:rPr>
              <a:t>Kinh doanh, CSKH cùng giỏi lên</a:t>
            </a:r>
            <a:endParaRPr lang="en-US" sz="1200" dirty="0"/>
          </a:p>
        </p:txBody>
      </p:sp>
      <p:sp>
        <p:nvSpPr>
          <p:cNvPr id="34" name="card-337"/>
          <p:cNvSpPr/>
          <p:nvPr/>
        </p:nvSpPr>
        <p:spPr>
          <a:xfrm>
            <a:off x="548640" y="4160520"/>
            <a:ext cx="3511296" cy="1920240"/>
          </a:xfrm>
          <a:prstGeom prst="roundRect">
            <a:avLst>
              <a:gd name="adj" fmla="val 761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5" name="icon-tile-338"/>
          <p:cNvSpPr/>
          <p:nvPr/>
        </p:nvSpPr>
        <p:spPr>
          <a:xfrm>
            <a:off x="777240" y="4389120"/>
            <a:ext cx="530352" cy="530352"/>
          </a:xfrm>
          <a:prstGeom prst="roundRect">
            <a:avLst>
              <a:gd name="adj" fmla="val 28000"/>
            </a:avLst>
          </a:prstGeom>
          <a:solidFill>
            <a:srgbClr val="EFEBFC"/>
          </a:solidFill>
          <a:ln/>
        </p:spPr>
      </p:sp>
      <p:pic>
        <p:nvPicPr>
          <p:cNvPr id="36" name="icon-339" descr="preencoded.png">    </p:cNvPr>
          <p:cNvPicPr>
            <a:picLocks noChangeAspect="1"/>
          </p:cNvPicPr>
          <p:nvPr/>
        </p:nvPicPr>
        <p:blipFill>
          <a:blip r:embed="rId5"/>
          <a:stretch>
            <a:fillRect/>
          </a:stretch>
        </p:blipFill>
        <p:spPr>
          <a:xfrm>
            <a:off x="904524" y="4516404"/>
            <a:ext cx="275783" cy="275783"/>
          </a:xfrm>
          <a:prstGeom prst="rect">
            <a:avLst/>
          </a:prstGeom>
        </p:spPr>
      </p:pic>
      <p:sp>
        <p:nvSpPr>
          <p:cNvPr id="37" name="text-340"/>
          <p:cNvSpPr txBox="1"/>
          <p:nvPr/>
        </p:nvSpPr>
        <p:spPr>
          <a:xfrm>
            <a:off x="777240" y="5056632"/>
            <a:ext cx="3054096"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Trợ lý Kinh doanh</a:t>
            </a:r>
            <a:endParaRPr lang="en-US" sz="1700" dirty="0"/>
          </a:p>
        </p:txBody>
      </p:sp>
      <p:sp>
        <p:nvSpPr>
          <p:cNvPr id="38" name="text-341"/>
          <p:cNvSpPr txBox="1"/>
          <p:nvPr/>
        </p:nvSpPr>
        <p:spPr>
          <a:xfrm>
            <a:off x="777240" y="5422392"/>
            <a:ext cx="3054096" cy="548640"/>
          </a:xfrm>
          <a:prstGeom prst="rect">
            <a:avLst/>
          </a:prstGeom>
          <a:noFill/>
          <a:ln/>
        </p:spPr>
        <p:txBody>
          <a:bodyPr wrap="square" lIns="0" tIns="0" rIns="0" bIns="0" rtlCol="0" anchor="t"/>
          <a:lstStyle/>
          <a:p>
            <a:pPr algn="l" indent="0" marL="0">
              <a:lnSpc>
                <a:spcPct val="112000"/>
              </a:lnSpc>
              <a:buNone/>
            </a:pPr>
            <a:r>
              <a:rPr lang="en-US" sz="1350" dirty="0">
                <a:solidFill>
                  <a:srgbClr val="3C4660"/>
                </a:solidFill>
              </a:rPr>
              <a:t>Báo giá, chính sách đại lý, tóm tắt cuộc gọi</a:t>
            </a:r>
            <a:endParaRPr lang="en-US" sz="1350" dirty="0"/>
          </a:p>
        </p:txBody>
      </p:sp>
      <p:sp>
        <p:nvSpPr>
          <p:cNvPr id="39" name="card-342"/>
          <p:cNvSpPr/>
          <p:nvPr/>
        </p:nvSpPr>
        <p:spPr>
          <a:xfrm>
            <a:off x="4233672" y="4160520"/>
            <a:ext cx="3511296" cy="1920240"/>
          </a:xfrm>
          <a:prstGeom prst="roundRect">
            <a:avLst>
              <a:gd name="adj" fmla="val 761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40" name="icon-tile-343"/>
          <p:cNvSpPr/>
          <p:nvPr/>
        </p:nvSpPr>
        <p:spPr>
          <a:xfrm>
            <a:off x="4462272" y="4389120"/>
            <a:ext cx="530352" cy="530352"/>
          </a:xfrm>
          <a:prstGeom prst="roundRect">
            <a:avLst>
              <a:gd name="adj" fmla="val 28000"/>
            </a:avLst>
          </a:prstGeom>
          <a:solidFill>
            <a:srgbClr val="EFEBFC"/>
          </a:solidFill>
          <a:ln/>
        </p:spPr>
      </p:sp>
      <p:pic>
        <p:nvPicPr>
          <p:cNvPr id="41" name="icon-344" descr="preencoded.png">    </p:cNvPr>
          <p:cNvPicPr>
            <a:picLocks noChangeAspect="1"/>
          </p:cNvPicPr>
          <p:nvPr/>
        </p:nvPicPr>
        <p:blipFill>
          <a:blip r:embed="rId6"/>
          <a:stretch>
            <a:fillRect/>
          </a:stretch>
        </p:blipFill>
        <p:spPr>
          <a:xfrm>
            <a:off x="4589556" y="4516404"/>
            <a:ext cx="275783" cy="275783"/>
          </a:xfrm>
          <a:prstGeom prst="rect">
            <a:avLst/>
          </a:prstGeom>
        </p:spPr>
      </p:pic>
      <p:sp>
        <p:nvSpPr>
          <p:cNvPr id="42" name="text-345"/>
          <p:cNvSpPr txBox="1"/>
          <p:nvPr/>
        </p:nvSpPr>
        <p:spPr>
          <a:xfrm>
            <a:off x="4462272" y="5056632"/>
            <a:ext cx="3054096"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Trợ lý Nhân sự</a:t>
            </a:r>
            <a:endParaRPr lang="en-US" sz="1700" dirty="0"/>
          </a:p>
        </p:txBody>
      </p:sp>
      <p:sp>
        <p:nvSpPr>
          <p:cNvPr id="43" name="text-346"/>
          <p:cNvSpPr txBox="1"/>
          <p:nvPr/>
        </p:nvSpPr>
        <p:spPr>
          <a:xfrm>
            <a:off x="4462272" y="5422392"/>
            <a:ext cx="3054096" cy="548640"/>
          </a:xfrm>
          <a:prstGeom prst="rect">
            <a:avLst/>
          </a:prstGeom>
          <a:noFill/>
          <a:ln/>
        </p:spPr>
        <p:txBody>
          <a:bodyPr wrap="square" lIns="0" tIns="0" rIns="0" bIns="0" rtlCol="0" anchor="t"/>
          <a:lstStyle/>
          <a:p>
            <a:pPr algn="l" indent="0" marL="0">
              <a:lnSpc>
                <a:spcPct val="112000"/>
              </a:lnSpc>
              <a:buNone/>
            </a:pPr>
            <a:r>
              <a:rPr lang="en-US" sz="1350" dirty="0">
                <a:solidFill>
                  <a:srgbClr val="3C4660"/>
                </a:solidFill>
              </a:rPr>
              <a:t>Hỏi đáp chế độ, quy chế, nghỉ phép cho mọi nhân viên</a:t>
            </a:r>
            <a:endParaRPr lang="en-US" sz="1350" dirty="0"/>
          </a:p>
        </p:txBody>
      </p:sp>
      <p:sp>
        <p:nvSpPr>
          <p:cNvPr id="44" name="card-347"/>
          <p:cNvSpPr/>
          <p:nvPr/>
        </p:nvSpPr>
        <p:spPr>
          <a:xfrm>
            <a:off x="7918704" y="4160520"/>
            <a:ext cx="3511296" cy="1920240"/>
          </a:xfrm>
          <a:prstGeom prst="roundRect">
            <a:avLst>
              <a:gd name="adj" fmla="val 7619"/>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45" name="icon-tile-348"/>
          <p:cNvSpPr/>
          <p:nvPr/>
        </p:nvSpPr>
        <p:spPr>
          <a:xfrm>
            <a:off x="8147304" y="4389120"/>
            <a:ext cx="530352" cy="530352"/>
          </a:xfrm>
          <a:prstGeom prst="roundRect">
            <a:avLst>
              <a:gd name="adj" fmla="val 28000"/>
            </a:avLst>
          </a:prstGeom>
          <a:solidFill>
            <a:srgbClr val="EFEBFC"/>
          </a:solidFill>
          <a:ln/>
        </p:spPr>
      </p:sp>
      <p:pic>
        <p:nvPicPr>
          <p:cNvPr id="46" name="icon-349" descr="preencoded.png">    </p:cNvPr>
          <p:cNvPicPr>
            <a:picLocks noChangeAspect="1"/>
          </p:cNvPicPr>
          <p:nvPr/>
        </p:nvPicPr>
        <p:blipFill>
          <a:blip r:embed="rId7"/>
          <a:stretch>
            <a:fillRect/>
          </a:stretch>
        </p:blipFill>
        <p:spPr>
          <a:xfrm>
            <a:off x="8274588" y="4516404"/>
            <a:ext cx="275783" cy="275783"/>
          </a:xfrm>
          <a:prstGeom prst="rect">
            <a:avLst/>
          </a:prstGeom>
        </p:spPr>
      </p:pic>
      <p:sp>
        <p:nvSpPr>
          <p:cNvPr id="47" name="text-350"/>
          <p:cNvSpPr txBox="1"/>
          <p:nvPr/>
        </p:nvSpPr>
        <p:spPr>
          <a:xfrm>
            <a:off x="8147304" y="5056632"/>
            <a:ext cx="3054096" cy="329184"/>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Trợ lý CSKH trên Zalo</a:t>
            </a:r>
            <a:endParaRPr lang="en-US" sz="1700" dirty="0"/>
          </a:p>
        </p:txBody>
      </p:sp>
      <p:sp>
        <p:nvSpPr>
          <p:cNvPr id="48" name="text-351"/>
          <p:cNvSpPr txBox="1"/>
          <p:nvPr/>
        </p:nvSpPr>
        <p:spPr>
          <a:xfrm>
            <a:off x="8147304" y="5422392"/>
            <a:ext cx="3054096" cy="548640"/>
          </a:xfrm>
          <a:prstGeom prst="rect">
            <a:avLst/>
          </a:prstGeom>
          <a:noFill/>
          <a:ln/>
        </p:spPr>
        <p:txBody>
          <a:bodyPr wrap="square" lIns="0" tIns="0" rIns="0" bIns="0" rtlCol="0" anchor="t"/>
          <a:lstStyle/>
          <a:p>
            <a:pPr algn="l" indent="0" marL="0">
              <a:lnSpc>
                <a:spcPct val="112000"/>
              </a:lnSpc>
              <a:buNone/>
            </a:pPr>
            <a:r>
              <a:rPr lang="en-US" sz="1350" dirty="0">
                <a:solidFill>
                  <a:srgbClr val="3C4660"/>
                </a:solidFill>
              </a:rPr>
              <a:t>Trả lời khách 24/7, chuyển người khi cần</a:t>
            </a:r>
            <a:endParaRPr lang="en-US" sz="135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868680"/>
            <a:ext cx="512064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TỰ ĐỘNG HOÁ &amp; KẾT NỐI</a:t>
            </a:r>
            <a:endParaRPr lang="en-US" sz="1300" dirty="0"/>
          </a:p>
        </p:txBody>
      </p:sp>
      <p:sp>
        <p:nvSpPr>
          <p:cNvPr id="3" name="Text 0"/>
          <p:cNvSpPr/>
          <p:nvPr>
            <p:ph idx="101" type="title" hasCustomPrompt="1"/>
          </p:nvPr>
        </p:nvSpPr>
        <p:spPr>
          <a:xfrm>
            <a:off x="548640" y="1234440"/>
            <a:ext cx="5212080" cy="1234440"/>
          </a:xfrm>
          <a:prstGeom prst="rect">
            <a:avLst/>
          </a:prstGeom>
          <a:noFill/>
          <a:ln/>
        </p:spPr>
        <p:txBody>
          <a:bodyPr wrap="square" lIns="0" tIns="0" rIns="0" bIns="0" rtlCol="0" anchor="t"/>
          <a:lstStyle/>
          <a:p>
            <a:pPr algn="l" indent="0" marL="0">
              <a:buNone/>
            </a:pPr>
            <a:r>
              <a:rPr lang="en-US" sz="2800" b="1" dirty="0">
                <a:solidFill>
                  <a:srgbClr val="16203A"/>
                </a:solidFill>
              </a:rPr>
              <a:t>Việc lặp lại để AI làm, người chỉ duyệt chỗ quan trọng</a:t>
            </a:r>
            <a:endParaRPr lang="en-US" sz="2800" dirty="0"/>
          </a:p>
        </p:txBody>
      </p:sp>
      <p:pic>
        <p:nvPicPr>
          <p:cNvPr id="4" name="tick-352" descr="preencoded.png">    </p:cNvPr>
          <p:cNvPicPr>
            <a:picLocks noChangeAspect="1"/>
          </p:cNvPicPr>
          <p:nvPr/>
        </p:nvPicPr>
        <p:blipFill>
          <a:blip r:embed="rId1"/>
          <a:stretch>
            <a:fillRect/>
          </a:stretch>
        </p:blipFill>
        <p:spPr>
          <a:xfrm>
            <a:off x="548640" y="2734056"/>
            <a:ext cx="237744" cy="237744"/>
          </a:xfrm>
          <a:prstGeom prst="rect">
            <a:avLst/>
          </a:prstGeom>
        </p:spPr>
      </p:pic>
      <p:sp>
        <p:nvSpPr>
          <p:cNvPr id="5" name="tick-text-353"/>
          <p:cNvSpPr txBox="1"/>
          <p:nvPr/>
        </p:nvSpPr>
        <p:spPr>
          <a:xfrm>
            <a:off x="932688" y="2697480"/>
            <a:ext cx="5010912" cy="640080"/>
          </a:xfrm>
          <a:prstGeom prst="rect">
            <a:avLst/>
          </a:prstGeom>
          <a:noFill/>
          <a:ln/>
        </p:spPr>
        <p:txBody>
          <a:bodyPr wrap="square" lIns="0" tIns="0" rIns="0" bIns="0" rtlCol="0" anchor="t"/>
          <a:lstStyle/>
          <a:p>
            <a:pPr indent="0" marL="0">
              <a:lnSpc>
                <a:spcPct val="110000"/>
              </a:lnSpc>
              <a:buNone/>
            </a:pPr>
            <a:r>
              <a:rPr lang="en-US" sz="1600" dirty="0">
                <a:solidFill>
                  <a:srgbClr val="3C4660"/>
                </a:solidFill>
              </a:rPr>
              <a:t>Email kèm hóa đơn tới </a:t>
            </a:r>
            <a:pPr indent="0" marL="0">
              <a:lnSpc>
                <a:spcPct val="110000"/>
              </a:lnSpc>
              <a:buNone/>
            </a:pPr>
            <a:r>
              <a:rPr lang="en-US" sz="1600" b="1" dirty="0">
                <a:solidFill>
                  <a:srgbClr val="16203A"/>
                </a:solidFill>
              </a:rPr>
              <a:t>ketoan@</a:t>
            </a:r>
            <a:pPr indent="0" marL="0">
              <a:lnSpc>
                <a:spcPct val="110000"/>
              </a:lnSpc>
              <a:buNone/>
            </a:pPr>
            <a:r>
              <a:rPr lang="en-US" sz="1600" dirty="0">
                <a:solidFill>
                  <a:srgbClr val="3C4660"/>
                </a:solidFill>
              </a:rPr>
              <a:t> thì quy trình tự bắt đầu</a:t>
            </a:r>
            <a:endParaRPr lang="en-US" sz="1600" dirty="0"/>
          </a:p>
        </p:txBody>
      </p:sp>
      <p:pic>
        <p:nvPicPr>
          <p:cNvPr id="6" name="tick-354" descr="preencoded.png">    </p:cNvPr>
          <p:cNvPicPr>
            <a:picLocks noChangeAspect="1"/>
          </p:cNvPicPr>
          <p:nvPr/>
        </p:nvPicPr>
        <p:blipFill>
          <a:blip r:embed="rId2"/>
          <a:stretch>
            <a:fillRect/>
          </a:stretch>
        </p:blipFill>
        <p:spPr>
          <a:xfrm>
            <a:off x="548640" y="3410712"/>
            <a:ext cx="237744" cy="237744"/>
          </a:xfrm>
          <a:prstGeom prst="rect">
            <a:avLst/>
          </a:prstGeom>
        </p:spPr>
      </p:pic>
      <p:sp>
        <p:nvSpPr>
          <p:cNvPr id="7" name="tick-text-355"/>
          <p:cNvSpPr txBox="1"/>
          <p:nvPr/>
        </p:nvSpPr>
        <p:spPr>
          <a:xfrm>
            <a:off x="932688" y="3374136"/>
            <a:ext cx="5010912" cy="640080"/>
          </a:xfrm>
          <a:prstGeom prst="rect">
            <a:avLst/>
          </a:prstGeom>
          <a:noFill/>
          <a:ln/>
        </p:spPr>
        <p:txBody>
          <a:bodyPr wrap="square" lIns="0" tIns="0" rIns="0" bIns="0" rtlCol="0" anchor="t"/>
          <a:lstStyle/>
          <a:p>
            <a:pPr indent="0" marL="0">
              <a:lnSpc>
                <a:spcPct val="110000"/>
              </a:lnSpc>
              <a:buNone/>
            </a:pPr>
            <a:r>
              <a:rPr lang="en-US" sz="1600" dirty="0">
                <a:solidFill>
                  <a:srgbClr val="3C4660"/>
                </a:solidFill>
              </a:rPr>
              <a:t>AI </a:t>
            </a:r>
            <a:pPr indent="0" marL="0">
              <a:lnSpc>
                <a:spcPct val="110000"/>
              </a:lnSpc>
              <a:buNone/>
            </a:pPr>
            <a:r>
              <a:rPr lang="en-US" sz="1600" b="1" dirty="0">
                <a:solidFill>
                  <a:srgbClr val="16203A"/>
                </a:solidFill>
              </a:rPr>
              <a:t>đọc hóa đơn</a:t>
            </a:r>
            <a:pPr indent="0" marL="0">
              <a:lnSpc>
                <a:spcPct val="110000"/>
              </a:lnSpc>
              <a:buNone/>
            </a:pPr>
            <a:r>
              <a:rPr lang="en-US" sz="1600" dirty="0">
                <a:solidFill>
                  <a:srgbClr val="3C4660"/>
                </a:solidFill>
              </a:rPr>
              <a:t>, đối chiếu đơn mua trên </a:t>
            </a:r>
            <a:pPr indent="0" marL="0">
              <a:lnSpc>
                <a:spcPct val="110000"/>
              </a:lnSpc>
              <a:buNone/>
            </a:pPr>
            <a:r>
              <a:rPr lang="en-US" sz="1600" b="1" dirty="0">
                <a:solidFill>
                  <a:srgbClr val="16203A"/>
                </a:solidFill>
              </a:rPr>
              <a:t>ERP</a:t>
            </a:r>
            <a:endParaRPr lang="en-US" sz="1600" dirty="0"/>
          </a:p>
        </p:txBody>
      </p:sp>
      <p:pic>
        <p:nvPicPr>
          <p:cNvPr id="8" name="tick-356" descr="preencoded.png">    </p:cNvPr>
          <p:cNvPicPr>
            <a:picLocks noChangeAspect="1"/>
          </p:cNvPicPr>
          <p:nvPr/>
        </p:nvPicPr>
        <p:blipFill>
          <a:blip r:embed="rId3"/>
          <a:stretch>
            <a:fillRect/>
          </a:stretch>
        </p:blipFill>
        <p:spPr>
          <a:xfrm>
            <a:off x="548640" y="4087368"/>
            <a:ext cx="237744" cy="237744"/>
          </a:xfrm>
          <a:prstGeom prst="rect">
            <a:avLst/>
          </a:prstGeom>
        </p:spPr>
      </p:pic>
      <p:sp>
        <p:nvSpPr>
          <p:cNvPr id="9" name="tick-text-357"/>
          <p:cNvSpPr txBox="1"/>
          <p:nvPr/>
        </p:nvSpPr>
        <p:spPr>
          <a:xfrm>
            <a:off x="932688" y="4050792"/>
            <a:ext cx="5010912" cy="640080"/>
          </a:xfrm>
          <a:prstGeom prst="rect">
            <a:avLst/>
          </a:prstGeom>
          <a:noFill/>
          <a:ln/>
        </p:spPr>
        <p:txBody>
          <a:bodyPr wrap="square" lIns="0" tIns="0" rIns="0" bIns="0" rtlCol="0" anchor="t"/>
          <a:lstStyle/>
          <a:p>
            <a:pPr indent="0" marL="0">
              <a:lnSpc>
                <a:spcPct val="110000"/>
              </a:lnSpc>
              <a:buNone/>
            </a:pPr>
            <a:r>
              <a:rPr lang="en-US" sz="1600" dirty="0">
                <a:solidFill>
                  <a:srgbClr val="3C4660"/>
                </a:solidFill>
              </a:rPr>
              <a:t>Lệch trên 2% thì </a:t>
            </a:r>
            <a:pPr indent="0" marL="0">
              <a:lnSpc>
                <a:spcPct val="110000"/>
              </a:lnSpc>
              <a:buNone/>
            </a:pPr>
            <a:r>
              <a:rPr lang="en-US" sz="1600" b="1" dirty="0">
                <a:solidFill>
                  <a:srgbClr val="16203A"/>
                </a:solidFill>
              </a:rPr>
              <a:t>chờ Kế toán trưởng duyệt</a:t>
            </a:r>
            <a:pPr indent="0" marL="0">
              <a:lnSpc>
                <a:spcPct val="110000"/>
              </a:lnSpc>
              <a:buNone/>
            </a:pPr>
            <a:r>
              <a:rPr lang="en-US" sz="1600" dirty="0">
                <a:solidFill>
                  <a:srgbClr val="3C4660"/>
                </a:solidFill>
              </a:rPr>
              <a:t> ngay trên Teams</a:t>
            </a:r>
            <a:endParaRPr lang="en-US" sz="1600" dirty="0"/>
          </a:p>
        </p:txBody>
      </p:sp>
      <p:pic>
        <p:nvPicPr>
          <p:cNvPr id="10" name="tick-358" descr="preencoded.png">    </p:cNvPr>
          <p:cNvPicPr>
            <a:picLocks noChangeAspect="1"/>
          </p:cNvPicPr>
          <p:nvPr/>
        </p:nvPicPr>
        <p:blipFill>
          <a:blip r:embed="rId4"/>
          <a:stretch>
            <a:fillRect/>
          </a:stretch>
        </p:blipFill>
        <p:spPr>
          <a:xfrm>
            <a:off x="548640" y="4764024"/>
            <a:ext cx="237744" cy="237744"/>
          </a:xfrm>
          <a:prstGeom prst="rect">
            <a:avLst/>
          </a:prstGeom>
        </p:spPr>
      </p:pic>
      <p:sp>
        <p:nvSpPr>
          <p:cNvPr id="11" name="tick-text-359"/>
          <p:cNvSpPr txBox="1"/>
          <p:nvPr/>
        </p:nvSpPr>
        <p:spPr>
          <a:xfrm>
            <a:off x="932688" y="4727448"/>
            <a:ext cx="5010912" cy="640080"/>
          </a:xfrm>
          <a:prstGeom prst="rect">
            <a:avLst/>
          </a:prstGeom>
          <a:noFill/>
          <a:ln/>
        </p:spPr>
        <p:txBody>
          <a:bodyPr wrap="square" lIns="0" tIns="0" rIns="0" bIns="0" rtlCol="0" anchor="t"/>
          <a:lstStyle/>
          <a:p>
            <a:pPr indent="0" marL="0">
              <a:lnSpc>
                <a:spcPct val="110000"/>
              </a:lnSpc>
              <a:buNone/>
            </a:pPr>
            <a:r>
              <a:rPr lang="en-US" sz="1600" dirty="0">
                <a:solidFill>
                  <a:srgbClr val="3C4660"/>
                </a:solidFill>
              </a:rPr>
              <a:t>Ghi vào phần mềm kế toán. </a:t>
            </a:r>
            <a:pPr indent="0" marL="0">
              <a:lnSpc>
                <a:spcPct val="110000"/>
              </a:lnSpc>
              <a:buNone/>
            </a:pPr>
            <a:r>
              <a:rPr lang="en-US" sz="1600" b="1" dirty="0">
                <a:solidFill>
                  <a:srgbClr val="16203A"/>
                </a:solidFill>
              </a:rPr>
              <a:t>Tiết kiệm khoảng 15 giờ mỗi tuần</a:t>
            </a:r>
            <a:endParaRPr lang="en-US" sz="1600" dirty="0"/>
          </a:p>
        </p:txBody>
      </p:sp>
      <p:sp>
        <p:nvSpPr>
          <p:cNvPr id="12" name="chip-360"/>
          <p:cNvSpPr/>
          <p:nvPr/>
        </p:nvSpPr>
        <p:spPr>
          <a:xfrm>
            <a:off x="548640" y="5532120"/>
            <a:ext cx="1069848" cy="310896"/>
          </a:xfrm>
          <a:prstGeom prst="roundRect">
            <a:avLst>
              <a:gd name="adj" fmla="val 50000"/>
            </a:avLst>
          </a:prstGeom>
          <a:solidFill>
            <a:srgbClr val="FFFFFF"/>
          </a:solidFill>
          <a:ln w="9525">
            <a:solidFill>
              <a:srgbClr val="E2E6EF"/>
            </a:solidFill>
            <a:prstDash val="solid"/>
          </a:ln>
        </p:spPr>
      </p:sp>
      <p:sp>
        <p:nvSpPr>
          <p:cNvPr id="13" name="text-361"/>
          <p:cNvSpPr txBox="1"/>
          <p:nvPr/>
        </p:nvSpPr>
        <p:spPr>
          <a:xfrm>
            <a:off x="548640" y="5532120"/>
            <a:ext cx="1069848" cy="310896"/>
          </a:xfrm>
          <a:prstGeom prst="rect">
            <a:avLst/>
          </a:prstGeom>
          <a:noFill/>
          <a:ln/>
        </p:spPr>
        <p:txBody>
          <a:bodyPr wrap="square" lIns="0" tIns="0" rIns="0" bIns="0" rtlCol="0" anchor="ctr"/>
          <a:lstStyle/>
          <a:p>
            <a:pPr algn="ctr" indent="0" marL="0">
              <a:lnSpc>
                <a:spcPct val="112000"/>
              </a:lnSpc>
              <a:buNone/>
            </a:pPr>
            <a:r>
              <a:rPr lang="en-US" sz="1150" dirty="0">
                <a:solidFill>
                  <a:srgbClr val="3C4660"/>
                </a:solidFill>
              </a:rPr>
              <a:t>SharePoint</a:t>
            </a:r>
            <a:endParaRPr lang="en-US" sz="1150" dirty="0"/>
          </a:p>
        </p:txBody>
      </p:sp>
      <p:sp>
        <p:nvSpPr>
          <p:cNvPr id="14" name="chip-362"/>
          <p:cNvSpPr/>
          <p:nvPr/>
        </p:nvSpPr>
        <p:spPr>
          <a:xfrm>
            <a:off x="1709928" y="5532120"/>
            <a:ext cx="1243584" cy="310896"/>
          </a:xfrm>
          <a:prstGeom prst="roundRect">
            <a:avLst>
              <a:gd name="adj" fmla="val 50000"/>
            </a:avLst>
          </a:prstGeom>
          <a:solidFill>
            <a:srgbClr val="FFFFFF"/>
          </a:solidFill>
          <a:ln w="9525">
            <a:solidFill>
              <a:srgbClr val="E2E6EF"/>
            </a:solidFill>
            <a:prstDash val="solid"/>
          </a:ln>
        </p:spPr>
      </p:sp>
      <p:sp>
        <p:nvSpPr>
          <p:cNvPr id="15" name="text-363"/>
          <p:cNvSpPr txBox="1"/>
          <p:nvPr/>
        </p:nvSpPr>
        <p:spPr>
          <a:xfrm>
            <a:off x="1709928" y="5532120"/>
            <a:ext cx="1243584" cy="310896"/>
          </a:xfrm>
          <a:prstGeom prst="rect">
            <a:avLst/>
          </a:prstGeom>
          <a:noFill/>
          <a:ln/>
        </p:spPr>
        <p:txBody>
          <a:bodyPr wrap="square" lIns="0" tIns="0" rIns="0" bIns="0" rtlCol="0" anchor="ctr"/>
          <a:lstStyle/>
          <a:p>
            <a:pPr algn="ctr" indent="0" marL="0">
              <a:lnSpc>
                <a:spcPct val="112000"/>
              </a:lnSpc>
              <a:buNone/>
            </a:pPr>
            <a:r>
              <a:rPr lang="en-US" sz="1150" dirty="0">
                <a:solidFill>
                  <a:srgbClr val="3C4660"/>
                </a:solidFill>
              </a:rPr>
              <a:t>Google Drive</a:t>
            </a:r>
            <a:endParaRPr lang="en-US" sz="1150" dirty="0"/>
          </a:p>
        </p:txBody>
      </p:sp>
      <p:sp>
        <p:nvSpPr>
          <p:cNvPr id="16" name="chip-364"/>
          <p:cNvSpPr/>
          <p:nvPr/>
        </p:nvSpPr>
        <p:spPr>
          <a:xfrm>
            <a:off x="3044952" y="5532120"/>
            <a:ext cx="635508" cy="310896"/>
          </a:xfrm>
          <a:prstGeom prst="roundRect">
            <a:avLst>
              <a:gd name="adj" fmla="val 50000"/>
            </a:avLst>
          </a:prstGeom>
          <a:solidFill>
            <a:srgbClr val="FFFFFF"/>
          </a:solidFill>
          <a:ln w="9525">
            <a:solidFill>
              <a:srgbClr val="E2E6EF"/>
            </a:solidFill>
            <a:prstDash val="solid"/>
          </a:ln>
        </p:spPr>
      </p:sp>
      <p:sp>
        <p:nvSpPr>
          <p:cNvPr id="17" name="text-365"/>
          <p:cNvSpPr txBox="1"/>
          <p:nvPr/>
        </p:nvSpPr>
        <p:spPr>
          <a:xfrm>
            <a:off x="3044952" y="5532120"/>
            <a:ext cx="635508" cy="310896"/>
          </a:xfrm>
          <a:prstGeom prst="rect">
            <a:avLst/>
          </a:prstGeom>
          <a:noFill/>
          <a:ln/>
        </p:spPr>
        <p:txBody>
          <a:bodyPr wrap="square" lIns="0" tIns="0" rIns="0" bIns="0" rtlCol="0" anchor="ctr"/>
          <a:lstStyle/>
          <a:p>
            <a:pPr algn="ctr" indent="0" marL="0">
              <a:lnSpc>
                <a:spcPct val="112000"/>
              </a:lnSpc>
              <a:buNone/>
            </a:pPr>
            <a:r>
              <a:rPr lang="en-US" sz="1150" dirty="0">
                <a:solidFill>
                  <a:srgbClr val="3C4660"/>
                </a:solidFill>
              </a:rPr>
              <a:t>Teams</a:t>
            </a:r>
            <a:endParaRPr lang="en-US" sz="1150" dirty="0"/>
          </a:p>
        </p:txBody>
      </p:sp>
      <p:sp>
        <p:nvSpPr>
          <p:cNvPr id="18" name="chip-366"/>
          <p:cNvSpPr/>
          <p:nvPr/>
        </p:nvSpPr>
        <p:spPr>
          <a:xfrm>
            <a:off x="3771900" y="5532120"/>
            <a:ext cx="809244" cy="310896"/>
          </a:xfrm>
          <a:prstGeom prst="roundRect">
            <a:avLst>
              <a:gd name="adj" fmla="val 50000"/>
            </a:avLst>
          </a:prstGeom>
          <a:solidFill>
            <a:srgbClr val="FFFFFF"/>
          </a:solidFill>
          <a:ln w="9525">
            <a:solidFill>
              <a:srgbClr val="E2E6EF"/>
            </a:solidFill>
            <a:prstDash val="solid"/>
          </a:ln>
        </p:spPr>
      </p:sp>
      <p:sp>
        <p:nvSpPr>
          <p:cNvPr id="19" name="text-367"/>
          <p:cNvSpPr txBox="1"/>
          <p:nvPr/>
        </p:nvSpPr>
        <p:spPr>
          <a:xfrm>
            <a:off x="3771900" y="5532120"/>
            <a:ext cx="809244" cy="310896"/>
          </a:xfrm>
          <a:prstGeom prst="rect">
            <a:avLst/>
          </a:prstGeom>
          <a:noFill/>
          <a:ln/>
        </p:spPr>
        <p:txBody>
          <a:bodyPr wrap="square" lIns="0" tIns="0" rIns="0" bIns="0" rtlCol="0" anchor="ctr"/>
          <a:lstStyle/>
          <a:p>
            <a:pPr algn="ctr" indent="0" marL="0">
              <a:lnSpc>
                <a:spcPct val="112000"/>
              </a:lnSpc>
              <a:buNone/>
            </a:pPr>
            <a:r>
              <a:rPr lang="en-US" sz="1150" dirty="0">
                <a:solidFill>
                  <a:srgbClr val="3C4660"/>
                </a:solidFill>
              </a:rPr>
              <a:t>Zalo OA</a:t>
            </a:r>
            <a:endParaRPr lang="en-US" sz="1150" dirty="0"/>
          </a:p>
        </p:txBody>
      </p:sp>
      <p:sp>
        <p:nvSpPr>
          <p:cNvPr id="20" name="chip-368"/>
          <p:cNvSpPr/>
          <p:nvPr/>
        </p:nvSpPr>
        <p:spPr>
          <a:xfrm>
            <a:off x="4672584" y="5532120"/>
            <a:ext cx="635508" cy="310896"/>
          </a:xfrm>
          <a:prstGeom prst="roundRect">
            <a:avLst>
              <a:gd name="adj" fmla="val 50000"/>
            </a:avLst>
          </a:prstGeom>
          <a:solidFill>
            <a:srgbClr val="FFFFFF"/>
          </a:solidFill>
          <a:ln w="9525">
            <a:solidFill>
              <a:srgbClr val="E2E6EF"/>
            </a:solidFill>
            <a:prstDash val="solid"/>
          </a:ln>
        </p:spPr>
      </p:sp>
      <p:sp>
        <p:nvSpPr>
          <p:cNvPr id="21" name="text-369"/>
          <p:cNvSpPr txBox="1"/>
          <p:nvPr/>
        </p:nvSpPr>
        <p:spPr>
          <a:xfrm>
            <a:off x="4672584" y="5532120"/>
            <a:ext cx="635508" cy="310896"/>
          </a:xfrm>
          <a:prstGeom prst="rect">
            <a:avLst/>
          </a:prstGeom>
          <a:noFill/>
          <a:ln/>
        </p:spPr>
        <p:txBody>
          <a:bodyPr wrap="square" lIns="0" tIns="0" rIns="0" bIns="0" rtlCol="0" anchor="ctr"/>
          <a:lstStyle/>
          <a:p>
            <a:pPr algn="ctr" indent="0" marL="0">
              <a:lnSpc>
                <a:spcPct val="112000"/>
              </a:lnSpc>
              <a:buNone/>
            </a:pPr>
            <a:r>
              <a:rPr lang="en-US" sz="1150" dirty="0">
                <a:solidFill>
                  <a:srgbClr val="3C4660"/>
                </a:solidFill>
              </a:rPr>
              <a:t>Email</a:t>
            </a:r>
            <a:endParaRPr lang="en-US" sz="1150" dirty="0"/>
          </a:p>
        </p:txBody>
      </p:sp>
      <p:sp>
        <p:nvSpPr>
          <p:cNvPr id="22" name="chip-370"/>
          <p:cNvSpPr/>
          <p:nvPr/>
        </p:nvSpPr>
        <p:spPr>
          <a:xfrm>
            <a:off x="5399532" y="5532120"/>
            <a:ext cx="461772" cy="310896"/>
          </a:xfrm>
          <a:prstGeom prst="roundRect">
            <a:avLst>
              <a:gd name="adj" fmla="val 50000"/>
            </a:avLst>
          </a:prstGeom>
          <a:solidFill>
            <a:srgbClr val="FFFFFF"/>
          </a:solidFill>
          <a:ln w="9525">
            <a:solidFill>
              <a:srgbClr val="E2E6EF"/>
            </a:solidFill>
            <a:prstDash val="solid"/>
          </a:ln>
        </p:spPr>
      </p:sp>
      <p:sp>
        <p:nvSpPr>
          <p:cNvPr id="23" name="text-371"/>
          <p:cNvSpPr txBox="1"/>
          <p:nvPr/>
        </p:nvSpPr>
        <p:spPr>
          <a:xfrm>
            <a:off x="5399532" y="5532120"/>
            <a:ext cx="461772" cy="310896"/>
          </a:xfrm>
          <a:prstGeom prst="rect">
            <a:avLst/>
          </a:prstGeom>
          <a:noFill/>
          <a:ln/>
        </p:spPr>
        <p:txBody>
          <a:bodyPr wrap="square" lIns="0" tIns="0" rIns="0" bIns="0" rtlCol="0" anchor="ctr"/>
          <a:lstStyle/>
          <a:p>
            <a:pPr algn="ctr" indent="0" marL="0">
              <a:lnSpc>
                <a:spcPct val="112000"/>
              </a:lnSpc>
              <a:buNone/>
            </a:pPr>
            <a:r>
              <a:rPr lang="en-US" sz="1150" dirty="0">
                <a:solidFill>
                  <a:srgbClr val="3C4660"/>
                </a:solidFill>
              </a:rPr>
              <a:t>ERP</a:t>
            </a:r>
            <a:endParaRPr lang="en-US" sz="1150" dirty="0"/>
          </a:p>
        </p:txBody>
      </p:sp>
      <p:sp>
        <p:nvSpPr>
          <p:cNvPr id="24" name="chip-372"/>
          <p:cNvSpPr/>
          <p:nvPr/>
        </p:nvSpPr>
        <p:spPr>
          <a:xfrm>
            <a:off x="548640" y="5916168"/>
            <a:ext cx="461772" cy="310896"/>
          </a:xfrm>
          <a:prstGeom prst="roundRect">
            <a:avLst>
              <a:gd name="adj" fmla="val 50000"/>
            </a:avLst>
          </a:prstGeom>
          <a:solidFill>
            <a:srgbClr val="FFFFFF"/>
          </a:solidFill>
          <a:ln w="9525">
            <a:solidFill>
              <a:srgbClr val="E2E6EF"/>
            </a:solidFill>
            <a:prstDash val="solid"/>
          </a:ln>
        </p:spPr>
      </p:sp>
      <p:sp>
        <p:nvSpPr>
          <p:cNvPr id="25" name="text-373"/>
          <p:cNvSpPr txBox="1"/>
          <p:nvPr/>
        </p:nvSpPr>
        <p:spPr>
          <a:xfrm>
            <a:off x="548640" y="5916168"/>
            <a:ext cx="461772" cy="310896"/>
          </a:xfrm>
          <a:prstGeom prst="rect">
            <a:avLst/>
          </a:prstGeom>
          <a:noFill/>
          <a:ln/>
        </p:spPr>
        <p:txBody>
          <a:bodyPr wrap="square" lIns="0" tIns="0" rIns="0" bIns="0" rtlCol="0" anchor="ctr"/>
          <a:lstStyle/>
          <a:p>
            <a:pPr algn="ctr" indent="0" marL="0">
              <a:lnSpc>
                <a:spcPct val="112000"/>
              </a:lnSpc>
              <a:buNone/>
            </a:pPr>
            <a:r>
              <a:rPr lang="en-US" sz="1150" dirty="0">
                <a:solidFill>
                  <a:srgbClr val="3C4660"/>
                </a:solidFill>
              </a:rPr>
              <a:t>CRM</a:t>
            </a:r>
            <a:endParaRPr lang="en-US" sz="1150" dirty="0"/>
          </a:p>
        </p:txBody>
      </p:sp>
      <p:sp>
        <p:nvSpPr>
          <p:cNvPr id="26" name="screenshot-frame-374"/>
          <p:cNvSpPr/>
          <p:nvPr/>
        </p:nvSpPr>
        <p:spPr>
          <a:xfrm>
            <a:off x="6263640" y="1417320"/>
            <a:ext cx="5379415" cy="3599879"/>
          </a:xfrm>
          <a:prstGeom prst="roundRect">
            <a:avLst>
              <a:gd name="adj" fmla="val 3048"/>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7" name="browser-bar-375"/>
          <p:cNvSpPr/>
          <p:nvPr/>
        </p:nvSpPr>
        <p:spPr>
          <a:xfrm>
            <a:off x="6281928" y="1435608"/>
            <a:ext cx="5342839" cy="219456"/>
          </a:xfrm>
          <a:prstGeom prst="rect">
            <a:avLst/>
          </a:prstGeom>
          <a:solidFill>
            <a:srgbClr val="F6F8FC"/>
          </a:solidFill>
          <a:ln/>
        </p:spPr>
      </p:sp>
      <p:sp>
        <p:nvSpPr>
          <p:cNvPr id="28" name="dot-376"/>
          <p:cNvSpPr/>
          <p:nvPr/>
        </p:nvSpPr>
        <p:spPr>
          <a:xfrm>
            <a:off x="6391656" y="1495044"/>
            <a:ext cx="82296" cy="82296"/>
          </a:xfrm>
          <a:prstGeom prst="ellipse">
            <a:avLst/>
          </a:prstGeom>
          <a:solidFill>
            <a:srgbClr val="D5DAE5"/>
          </a:solidFill>
          <a:ln/>
        </p:spPr>
      </p:sp>
      <p:sp>
        <p:nvSpPr>
          <p:cNvPr id="29" name="dot-377"/>
          <p:cNvSpPr/>
          <p:nvPr/>
        </p:nvSpPr>
        <p:spPr>
          <a:xfrm>
            <a:off x="6537960" y="1495044"/>
            <a:ext cx="82296" cy="82296"/>
          </a:xfrm>
          <a:prstGeom prst="ellipse">
            <a:avLst/>
          </a:prstGeom>
          <a:solidFill>
            <a:srgbClr val="D5DAE5"/>
          </a:solidFill>
          <a:ln/>
        </p:spPr>
      </p:sp>
      <p:sp>
        <p:nvSpPr>
          <p:cNvPr id="30" name="dot-378"/>
          <p:cNvSpPr/>
          <p:nvPr/>
        </p:nvSpPr>
        <p:spPr>
          <a:xfrm>
            <a:off x="6684264" y="1495044"/>
            <a:ext cx="82296" cy="82296"/>
          </a:xfrm>
          <a:prstGeom prst="ellipse">
            <a:avLst/>
          </a:prstGeom>
          <a:solidFill>
            <a:srgbClr val="D5DAE5"/>
          </a:solidFill>
          <a:ln/>
        </p:spPr>
      </p:sp>
      <p:pic>
        <p:nvPicPr>
          <p:cNvPr id="31" name="screenshot-379" descr="Màn hình mẫu: flow">    </p:cNvPr>
          <p:cNvPicPr>
            <a:picLocks noChangeAspect="1"/>
          </p:cNvPicPr>
          <p:nvPr/>
        </p:nvPicPr>
        <p:blipFill>
          <a:blip r:embed="rId5"/>
          <a:stretch>
            <a:fillRect/>
          </a:stretch>
        </p:blipFill>
        <p:spPr>
          <a:xfrm>
            <a:off x="6281928" y="1655064"/>
            <a:ext cx="5342839" cy="3343847"/>
          </a:xfrm>
          <a:prstGeom prst="rect">
            <a:avLst/>
          </a:prstGeom>
        </p:spPr>
      </p:pic>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868680"/>
            <a:ext cx="512064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QUẢN LÝ</a:t>
            </a:r>
            <a:endParaRPr lang="en-US" sz="1300" dirty="0"/>
          </a:p>
        </p:txBody>
      </p:sp>
      <p:sp>
        <p:nvSpPr>
          <p:cNvPr id="3" name="Text 0"/>
          <p:cNvSpPr/>
          <p:nvPr>
            <p:ph idx="101" type="title" hasCustomPrompt="1"/>
          </p:nvPr>
        </p:nvSpPr>
        <p:spPr>
          <a:xfrm>
            <a:off x="548640" y="1234440"/>
            <a:ext cx="5212080" cy="1234440"/>
          </a:xfrm>
          <a:prstGeom prst="rect">
            <a:avLst/>
          </a:prstGeom>
          <a:noFill/>
          <a:ln/>
        </p:spPr>
        <p:txBody>
          <a:bodyPr wrap="square" lIns="0" tIns="0" rIns="0" bIns="0" rtlCol="0" anchor="t"/>
          <a:lstStyle/>
          <a:p>
            <a:pPr algn="l" indent="0" marL="0">
              <a:buNone/>
            </a:pPr>
            <a:r>
              <a:rPr lang="en-US" sz="2800" b="1" dirty="0">
                <a:solidFill>
                  <a:srgbClr val="16203A"/>
                </a:solidFill>
              </a:rPr>
              <a:t>Biết rõ tiền AI đi đâu, mọi thay đổi đều có dấu vết</a:t>
            </a:r>
            <a:endParaRPr lang="en-US" sz="2800" dirty="0"/>
          </a:p>
        </p:txBody>
      </p:sp>
      <p:pic>
        <p:nvPicPr>
          <p:cNvPr id="4" name="tick-380" descr="preencoded.png">    </p:cNvPr>
          <p:cNvPicPr>
            <a:picLocks noChangeAspect="1"/>
          </p:cNvPicPr>
          <p:nvPr/>
        </p:nvPicPr>
        <p:blipFill>
          <a:blip r:embed="rId1"/>
          <a:stretch>
            <a:fillRect/>
          </a:stretch>
        </p:blipFill>
        <p:spPr>
          <a:xfrm>
            <a:off x="548640" y="2734056"/>
            <a:ext cx="237744" cy="237744"/>
          </a:xfrm>
          <a:prstGeom prst="rect">
            <a:avLst/>
          </a:prstGeom>
        </p:spPr>
      </p:pic>
      <p:sp>
        <p:nvSpPr>
          <p:cNvPr id="5" name="tick-text-381"/>
          <p:cNvSpPr txBox="1"/>
          <p:nvPr/>
        </p:nvSpPr>
        <p:spPr>
          <a:xfrm>
            <a:off x="932688" y="2697480"/>
            <a:ext cx="5010912" cy="749808"/>
          </a:xfrm>
          <a:prstGeom prst="rect">
            <a:avLst/>
          </a:prstGeom>
          <a:noFill/>
          <a:ln/>
        </p:spPr>
        <p:txBody>
          <a:bodyPr wrap="square" lIns="0" tIns="0" rIns="0" bIns="0" rtlCol="0" anchor="t"/>
          <a:lstStyle/>
          <a:p>
            <a:pPr indent="0" marL="0">
              <a:lnSpc>
                <a:spcPct val="110000"/>
              </a:lnSpc>
              <a:buNone/>
            </a:pPr>
            <a:r>
              <a:rPr lang="en-US" sz="1600" b="1" dirty="0">
                <a:solidFill>
                  <a:srgbClr val="16203A"/>
                </a:solidFill>
              </a:rPr>
              <a:t>Ngân sách theo phòng ban, dự án</a:t>
            </a:r>
            <a:pPr indent="0" marL="0">
              <a:lnSpc>
                <a:spcPct val="110000"/>
              </a:lnSpc>
              <a:buNone/>
            </a:pPr>
            <a:r>
              <a:rPr lang="en-US" sz="1600" dirty="0">
                <a:solidFill>
                  <a:srgbClr val="3C4660"/>
                </a:solidFill>
              </a:rPr>
              <a:t>. Chạm 90% thì báo, chạm 100% thì tự chuyển sang AI tiết kiệm</a:t>
            </a:r>
            <a:endParaRPr lang="en-US" sz="1600" dirty="0"/>
          </a:p>
        </p:txBody>
      </p:sp>
      <p:pic>
        <p:nvPicPr>
          <p:cNvPr id="6" name="tick-382" descr="preencoded.png">    </p:cNvPr>
          <p:cNvPicPr>
            <a:picLocks noChangeAspect="1"/>
          </p:cNvPicPr>
          <p:nvPr/>
        </p:nvPicPr>
        <p:blipFill>
          <a:blip r:embed="rId2"/>
          <a:stretch>
            <a:fillRect/>
          </a:stretch>
        </p:blipFill>
        <p:spPr>
          <a:xfrm>
            <a:off x="548640" y="3520440"/>
            <a:ext cx="237744" cy="237744"/>
          </a:xfrm>
          <a:prstGeom prst="rect">
            <a:avLst/>
          </a:prstGeom>
        </p:spPr>
      </p:pic>
      <p:sp>
        <p:nvSpPr>
          <p:cNvPr id="7" name="tick-text-383"/>
          <p:cNvSpPr txBox="1"/>
          <p:nvPr/>
        </p:nvSpPr>
        <p:spPr>
          <a:xfrm>
            <a:off x="932688" y="3483864"/>
            <a:ext cx="5010912" cy="749808"/>
          </a:xfrm>
          <a:prstGeom prst="rect">
            <a:avLst/>
          </a:prstGeom>
          <a:noFill/>
          <a:ln/>
        </p:spPr>
        <p:txBody>
          <a:bodyPr wrap="square" lIns="0" tIns="0" rIns="0" bIns="0" rtlCol="0" anchor="t"/>
          <a:lstStyle/>
          <a:p>
            <a:pPr indent="0" marL="0">
              <a:lnSpc>
                <a:spcPct val="110000"/>
              </a:lnSpc>
              <a:buNone/>
            </a:pPr>
            <a:r>
              <a:rPr lang="en-US" sz="1600" b="1" dirty="0">
                <a:solidFill>
                  <a:srgbClr val="16203A"/>
                </a:solidFill>
              </a:rPr>
              <a:t>Lịch sử thay đổi</a:t>
            </a:r>
            <a:pPr indent="0" marL="0">
              <a:lnSpc>
                <a:spcPct val="110000"/>
              </a:lnSpc>
              <a:buNone/>
            </a:pPr>
            <a:r>
              <a:rPr lang="en-US" sz="1600" dirty="0">
                <a:solidFill>
                  <a:srgbClr val="3C4660"/>
                </a:solidFill>
              </a:rPr>
              <a:t>: ai đổi gì, lúc nào. Khôi phục bằng một cú bấm</a:t>
            </a:r>
            <a:endParaRPr lang="en-US" sz="1600" dirty="0"/>
          </a:p>
        </p:txBody>
      </p:sp>
      <p:pic>
        <p:nvPicPr>
          <p:cNvPr id="8" name="tick-384" descr="preencoded.png">    </p:cNvPr>
          <p:cNvPicPr>
            <a:picLocks noChangeAspect="1"/>
          </p:cNvPicPr>
          <p:nvPr/>
        </p:nvPicPr>
        <p:blipFill>
          <a:blip r:embed="rId3"/>
          <a:stretch>
            <a:fillRect/>
          </a:stretch>
        </p:blipFill>
        <p:spPr>
          <a:xfrm>
            <a:off x="548640" y="4306824"/>
            <a:ext cx="237744" cy="237744"/>
          </a:xfrm>
          <a:prstGeom prst="rect">
            <a:avLst/>
          </a:prstGeom>
        </p:spPr>
      </p:pic>
      <p:sp>
        <p:nvSpPr>
          <p:cNvPr id="9" name="tick-text-385"/>
          <p:cNvSpPr txBox="1"/>
          <p:nvPr/>
        </p:nvSpPr>
        <p:spPr>
          <a:xfrm>
            <a:off x="932688" y="4270248"/>
            <a:ext cx="5010912" cy="749808"/>
          </a:xfrm>
          <a:prstGeom prst="rect">
            <a:avLst/>
          </a:prstGeom>
          <a:noFill/>
          <a:ln/>
        </p:spPr>
        <p:txBody>
          <a:bodyPr wrap="square" lIns="0" tIns="0" rIns="0" bIns="0" rtlCol="0" anchor="t"/>
          <a:lstStyle/>
          <a:p>
            <a:pPr indent="0" marL="0">
              <a:lnSpc>
                <a:spcPct val="110000"/>
              </a:lnSpc>
              <a:buNone/>
            </a:pPr>
            <a:r>
              <a:rPr lang="en-US" sz="1600" b="1" dirty="0">
                <a:solidFill>
                  <a:srgbClr val="16203A"/>
                </a:solidFill>
              </a:rPr>
              <a:t>3 vai trò đơn giản</a:t>
            </a:r>
            <a:pPr indent="0" marL="0">
              <a:lnSpc>
                <a:spcPct val="110000"/>
              </a:lnSpc>
              <a:buNone/>
            </a:pPr>
            <a:r>
              <a:rPr lang="en-US" sz="1600" dirty="0">
                <a:solidFill>
                  <a:srgbClr val="3C4660"/>
                </a:solidFill>
              </a:rPr>
              <a:t>: Quản trị nền tảng, Quản lý phòng ban, Thành viên</a:t>
            </a:r>
            <a:endParaRPr lang="en-US" sz="1600" dirty="0"/>
          </a:p>
        </p:txBody>
      </p:sp>
      <p:pic>
        <p:nvPicPr>
          <p:cNvPr id="10" name="tick-386" descr="preencoded.png">    </p:cNvPr>
          <p:cNvPicPr>
            <a:picLocks noChangeAspect="1"/>
          </p:cNvPicPr>
          <p:nvPr/>
        </p:nvPicPr>
        <p:blipFill>
          <a:blip r:embed="rId4"/>
          <a:stretch>
            <a:fillRect/>
          </a:stretch>
        </p:blipFill>
        <p:spPr>
          <a:xfrm>
            <a:off x="548640" y="5093208"/>
            <a:ext cx="237744" cy="237744"/>
          </a:xfrm>
          <a:prstGeom prst="rect">
            <a:avLst/>
          </a:prstGeom>
        </p:spPr>
      </p:pic>
      <p:sp>
        <p:nvSpPr>
          <p:cNvPr id="11" name="tick-text-387"/>
          <p:cNvSpPr txBox="1"/>
          <p:nvPr/>
        </p:nvSpPr>
        <p:spPr>
          <a:xfrm>
            <a:off x="932688" y="5056632"/>
            <a:ext cx="5010912" cy="749808"/>
          </a:xfrm>
          <a:prstGeom prst="rect">
            <a:avLst/>
          </a:prstGeom>
          <a:noFill/>
          <a:ln/>
        </p:spPr>
        <p:txBody>
          <a:bodyPr wrap="square" lIns="0" tIns="0" rIns="0" bIns="0" rtlCol="0" anchor="t"/>
          <a:lstStyle/>
          <a:p>
            <a:pPr indent="0" marL="0">
              <a:lnSpc>
                <a:spcPct val="110000"/>
              </a:lnSpc>
              <a:buNone/>
            </a:pPr>
            <a:r>
              <a:rPr lang="en-US" sz="1600" b="1" dirty="0">
                <a:solidFill>
                  <a:srgbClr val="16203A"/>
                </a:solidFill>
              </a:rPr>
              <a:t>Token theo từng AI</a:t>
            </a:r>
            <a:pPr indent="0" marL="0">
              <a:lnSpc>
                <a:spcPct val="110000"/>
              </a:lnSpc>
              <a:buNone/>
            </a:pPr>
            <a:r>
              <a:rPr lang="en-US" sz="1600" dirty="0">
                <a:solidFill>
                  <a:srgbClr val="3C4660"/>
                </a:solidFill>
              </a:rPr>
              <a:t>, lượt hỏi, phiên trò chuyện, hạn mức theo phòng. Báo cáo tháng cho lãnh đạo</a:t>
            </a:r>
            <a:endParaRPr lang="en-US" sz="1600" dirty="0"/>
          </a:p>
        </p:txBody>
      </p:sp>
      <p:sp>
        <p:nvSpPr>
          <p:cNvPr id="12" name="screenshot-frame-388"/>
          <p:cNvSpPr/>
          <p:nvPr/>
        </p:nvSpPr>
        <p:spPr>
          <a:xfrm>
            <a:off x="6263640" y="1417320"/>
            <a:ext cx="5379415" cy="3599879"/>
          </a:xfrm>
          <a:prstGeom prst="roundRect">
            <a:avLst>
              <a:gd name="adj" fmla="val 3048"/>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3" name="browser-bar-389"/>
          <p:cNvSpPr/>
          <p:nvPr/>
        </p:nvSpPr>
        <p:spPr>
          <a:xfrm>
            <a:off x="6281928" y="1435608"/>
            <a:ext cx="5342839" cy="219456"/>
          </a:xfrm>
          <a:prstGeom prst="rect">
            <a:avLst/>
          </a:prstGeom>
          <a:solidFill>
            <a:srgbClr val="F6F8FC"/>
          </a:solidFill>
          <a:ln/>
        </p:spPr>
      </p:sp>
      <p:sp>
        <p:nvSpPr>
          <p:cNvPr id="14" name="dot-390"/>
          <p:cNvSpPr/>
          <p:nvPr/>
        </p:nvSpPr>
        <p:spPr>
          <a:xfrm>
            <a:off x="6391656" y="1495044"/>
            <a:ext cx="82296" cy="82296"/>
          </a:xfrm>
          <a:prstGeom prst="ellipse">
            <a:avLst/>
          </a:prstGeom>
          <a:solidFill>
            <a:srgbClr val="D5DAE5"/>
          </a:solidFill>
          <a:ln/>
        </p:spPr>
      </p:sp>
      <p:sp>
        <p:nvSpPr>
          <p:cNvPr id="15" name="dot-391"/>
          <p:cNvSpPr/>
          <p:nvPr/>
        </p:nvSpPr>
        <p:spPr>
          <a:xfrm>
            <a:off x="6537960" y="1495044"/>
            <a:ext cx="82296" cy="82296"/>
          </a:xfrm>
          <a:prstGeom prst="ellipse">
            <a:avLst/>
          </a:prstGeom>
          <a:solidFill>
            <a:srgbClr val="D5DAE5"/>
          </a:solidFill>
          <a:ln/>
        </p:spPr>
      </p:sp>
      <p:sp>
        <p:nvSpPr>
          <p:cNvPr id="16" name="dot-392"/>
          <p:cNvSpPr/>
          <p:nvPr/>
        </p:nvSpPr>
        <p:spPr>
          <a:xfrm>
            <a:off x="6684264" y="1495044"/>
            <a:ext cx="82296" cy="82296"/>
          </a:xfrm>
          <a:prstGeom prst="ellipse">
            <a:avLst/>
          </a:prstGeom>
          <a:solidFill>
            <a:srgbClr val="D5DAE5"/>
          </a:solidFill>
          <a:ln/>
        </p:spPr>
      </p:sp>
      <p:pic>
        <p:nvPicPr>
          <p:cNvPr id="17" name="screenshot-393" descr="Màn hình mẫu: budget">    </p:cNvPr>
          <p:cNvPicPr>
            <a:picLocks noChangeAspect="1"/>
          </p:cNvPicPr>
          <p:nvPr/>
        </p:nvPicPr>
        <p:blipFill>
          <a:blip r:embed="rId5"/>
          <a:stretch>
            <a:fillRect/>
          </a:stretch>
        </p:blipFill>
        <p:spPr>
          <a:xfrm>
            <a:off x="6281928" y="1655064"/>
            <a:ext cx="5342839" cy="3343847"/>
          </a:xfrm>
          <a:prstGeom prst="rect">
            <a:avLst/>
          </a:prstGeom>
        </p:spPr>
      </p:pic>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BÊN TRONG NỀN TẢNG</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Một câu hỏi đi qua BES AI Hub như thế nào?</a:t>
            </a:r>
            <a:endParaRPr lang="en-US" sz="3400" dirty="0"/>
          </a:p>
        </p:txBody>
      </p:sp>
      <p:sp>
        <p:nvSpPr>
          <p:cNvPr id="4" name="card-394"/>
          <p:cNvSpPr/>
          <p:nvPr/>
        </p:nvSpPr>
        <p:spPr>
          <a:xfrm>
            <a:off x="548640" y="1783080"/>
            <a:ext cx="1673352" cy="2926080"/>
          </a:xfrm>
          <a:prstGeom prst="roundRect">
            <a:avLst>
              <a:gd name="adj" fmla="val 8743"/>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5" name="text-395"/>
          <p:cNvSpPr txBox="1"/>
          <p:nvPr/>
        </p:nvSpPr>
        <p:spPr>
          <a:xfrm>
            <a:off x="731520" y="1947672"/>
            <a:ext cx="914400" cy="274320"/>
          </a:xfrm>
          <a:prstGeom prst="rect">
            <a:avLst/>
          </a:prstGeom>
          <a:noFill/>
          <a:ln/>
        </p:spPr>
        <p:txBody>
          <a:bodyPr wrap="square" lIns="0" tIns="0" rIns="0" bIns="0" rtlCol="0" anchor="t"/>
          <a:lstStyle/>
          <a:p>
            <a:pPr algn="l" indent="0" marL="0">
              <a:lnSpc>
                <a:spcPct val="112000"/>
              </a:lnSpc>
              <a:buNone/>
            </a:pPr>
            <a:r>
              <a:rPr lang="en-US" sz="1300" b="1" dirty="0">
                <a:solidFill>
                  <a:srgbClr val="5B6580"/>
                </a:solidFill>
              </a:rPr>
              <a:t>01</a:t>
            </a:r>
            <a:endParaRPr lang="en-US" sz="1300" dirty="0"/>
          </a:p>
        </p:txBody>
      </p:sp>
      <p:sp>
        <p:nvSpPr>
          <p:cNvPr id="6" name="icon-tile-396"/>
          <p:cNvSpPr/>
          <p:nvPr/>
        </p:nvSpPr>
        <p:spPr>
          <a:xfrm>
            <a:off x="731520" y="2286000"/>
            <a:ext cx="548640" cy="548640"/>
          </a:xfrm>
          <a:prstGeom prst="roundRect">
            <a:avLst>
              <a:gd name="adj" fmla="val 28000"/>
            </a:avLst>
          </a:prstGeom>
          <a:solidFill>
            <a:srgbClr val="EFEBFC"/>
          </a:solidFill>
          <a:ln/>
        </p:spPr>
      </p:sp>
      <p:pic>
        <p:nvPicPr>
          <p:cNvPr id="7" name="icon-397" descr="preencoded.png">    </p:cNvPr>
          <p:cNvPicPr>
            <a:picLocks noChangeAspect="1"/>
          </p:cNvPicPr>
          <p:nvPr/>
        </p:nvPicPr>
        <p:blipFill>
          <a:blip r:embed="rId1"/>
          <a:stretch>
            <a:fillRect/>
          </a:stretch>
        </p:blipFill>
        <p:spPr>
          <a:xfrm>
            <a:off x="863194" y="2417674"/>
            <a:ext cx="285293" cy="285293"/>
          </a:xfrm>
          <a:prstGeom prst="rect">
            <a:avLst/>
          </a:prstGeom>
        </p:spPr>
      </p:pic>
      <p:sp>
        <p:nvSpPr>
          <p:cNvPr id="8" name="text-398"/>
          <p:cNvSpPr txBox="1"/>
          <p:nvPr/>
        </p:nvSpPr>
        <p:spPr>
          <a:xfrm>
            <a:off x="731520" y="2990088"/>
            <a:ext cx="1353312" cy="56692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Nhân viên hỏi</a:t>
            </a:r>
            <a:endParaRPr lang="en-US" sz="1500" dirty="0"/>
          </a:p>
        </p:txBody>
      </p:sp>
      <p:sp>
        <p:nvSpPr>
          <p:cNvPr id="9" name="text-399"/>
          <p:cNvSpPr txBox="1"/>
          <p:nvPr/>
        </p:nvSpPr>
        <p:spPr>
          <a:xfrm>
            <a:off x="731520" y="3566160"/>
            <a:ext cx="1353312" cy="105156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Trên web, Teams, Zalo hoặc phần mềm đang dùng</a:t>
            </a:r>
            <a:endParaRPr lang="en-US" sz="1250" dirty="0"/>
          </a:p>
        </p:txBody>
      </p:sp>
      <p:pic>
        <p:nvPicPr>
          <p:cNvPr id="10" name="arrow-400" descr="preencoded.png">    </p:cNvPr>
          <p:cNvPicPr>
            <a:picLocks noChangeAspect="1"/>
          </p:cNvPicPr>
          <p:nvPr/>
        </p:nvPicPr>
        <p:blipFill>
          <a:blip r:embed="rId2"/>
          <a:stretch>
            <a:fillRect/>
          </a:stretch>
        </p:blipFill>
        <p:spPr>
          <a:xfrm>
            <a:off x="2203704" y="3154680"/>
            <a:ext cx="201168" cy="201168"/>
          </a:xfrm>
          <a:prstGeom prst="rect">
            <a:avLst/>
          </a:prstGeom>
        </p:spPr>
      </p:pic>
      <p:sp>
        <p:nvSpPr>
          <p:cNvPr id="11" name="card-401"/>
          <p:cNvSpPr/>
          <p:nvPr/>
        </p:nvSpPr>
        <p:spPr>
          <a:xfrm>
            <a:off x="2395728" y="1783080"/>
            <a:ext cx="1673352" cy="2926080"/>
          </a:xfrm>
          <a:prstGeom prst="roundRect">
            <a:avLst>
              <a:gd name="adj" fmla="val 8743"/>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2" name="text-402"/>
          <p:cNvSpPr txBox="1"/>
          <p:nvPr/>
        </p:nvSpPr>
        <p:spPr>
          <a:xfrm>
            <a:off x="2578608" y="1947672"/>
            <a:ext cx="914400" cy="274320"/>
          </a:xfrm>
          <a:prstGeom prst="rect">
            <a:avLst/>
          </a:prstGeom>
          <a:noFill/>
          <a:ln/>
        </p:spPr>
        <p:txBody>
          <a:bodyPr wrap="square" lIns="0" tIns="0" rIns="0" bIns="0" rtlCol="0" anchor="t"/>
          <a:lstStyle/>
          <a:p>
            <a:pPr algn="l" indent="0" marL="0">
              <a:lnSpc>
                <a:spcPct val="112000"/>
              </a:lnSpc>
              <a:buNone/>
            </a:pPr>
            <a:r>
              <a:rPr lang="en-US" sz="1300" b="1" dirty="0">
                <a:solidFill>
                  <a:srgbClr val="5B6580"/>
                </a:solidFill>
              </a:rPr>
              <a:t>02</a:t>
            </a:r>
            <a:endParaRPr lang="en-US" sz="1300" dirty="0"/>
          </a:p>
        </p:txBody>
      </p:sp>
      <p:sp>
        <p:nvSpPr>
          <p:cNvPr id="13" name="icon-tile-403"/>
          <p:cNvSpPr/>
          <p:nvPr/>
        </p:nvSpPr>
        <p:spPr>
          <a:xfrm>
            <a:off x="2578608" y="2286000"/>
            <a:ext cx="548640" cy="548640"/>
          </a:xfrm>
          <a:prstGeom prst="roundRect">
            <a:avLst>
              <a:gd name="adj" fmla="val 28000"/>
            </a:avLst>
          </a:prstGeom>
          <a:solidFill>
            <a:srgbClr val="E4F4EC"/>
          </a:solidFill>
          <a:ln/>
        </p:spPr>
      </p:sp>
      <p:pic>
        <p:nvPicPr>
          <p:cNvPr id="14" name="icon-404" descr="preencoded.png">    </p:cNvPr>
          <p:cNvPicPr>
            <a:picLocks noChangeAspect="1"/>
          </p:cNvPicPr>
          <p:nvPr/>
        </p:nvPicPr>
        <p:blipFill>
          <a:blip r:embed="rId3"/>
          <a:stretch>
            <a:fillRect/>
          </a:stretch>
        </p:blipFill>
        <p:spPr>
          <a:xfrm>
            <a:off x="2710282" y="2417674"/>
            <a:ext cx="285293" cy="285293"/>
          </a:xfrm>
          <a:prstGeom prst="rect">
            <a:avLst/>
          </a:prstGeom>
        </p:spPr>
      </p:pic>
      <p:sp>
        <p:nvSpPr>
          <p:cNvPr id="15" name="text-405"/>
          <p:cNvSpPr txBox="1"/>
          <p:nvPr/>
        </p:nvSpPr>
        <p:spPr>
          <a:xfrm>
            <a:off x="2578608" y="2990088"/>
            <a:ext cx="1353312" cy="56692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Lá chắn kiểm tra</a:t>
            </a:r>
            <a:endParaRPr lang="en-US" sz="1500" dirty="0"/>
          </a:p>
        </p:txBody>
      </p:sp>
      <p:sp>
        <p:nvSpPr>
          <p:cNvPr id="16" name="text-406"/>
          <p:cNvSpPr txBox="1"/>
          <p:nvPr/>
        </p:nvSpPr>
        <p:spPr>
          <a:xfrm>
            <a:off x="2578608" y="3566160"/>
            <a:ext cx="1353312" cy="105156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Che thông tin cá nhân, chặn câu lệnh lạ</a:t>
            </a:r>
            <a:endParaRPr lang="en-US" sz="1250" dirty="0"/>
          </a:p>
        </p:txBody>
      </p:sp>
      <p:pic>
        <p:nvPicPr>
          <p:cNvPr id="17" name="arrow-407" descr="preencoded.png">    </p:cNvPr>
          <p:cNvPicPr>
            <a:picLocks noChangeAspect="1"/>
          </p:cNvPicPr>
          <p:nvPr/>
        </p:nvPicPr>
        <p:blipFill>
          <a:blip r:embed="rId4"/>
          <a:stretch>
            <a:fillRect/>
          </a:stretch>
        </p:blipFill>
        <p:spPr>
          <a:xfrm>
            <a:off x="4050792" y="3154680"/>
            <a:ext cx="201168" cy="201168"/>
          </a:xfrm>
          <a:prstGeom prst="rect">
            <a:avLst/>
          </a:prstGeom>
        </p:spPr>
      </p:pic>
      <p:sp>
        <p:nvSpPr>
          <p:cNvPr id="18" name="card-408"/>
          <p:cNvSpPr/>
          <p:nvPr/>
        </p:nvSpPr>
        <p:spPr>
          <a:xfrm>
            <a:off x="4242816" y="1783080"/>
            <a:ext cx="1673352" cy="2926080"/>
          </a:xfrm>
          <a:prstGeom prst="roundRect">
            <a:avLst>
              <a:gd name="adj" fmla="val 8743"/>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9" name="text-409"/>
          <p:cNvSpPr txBox="1"/>
          <p:nvPr/>
        </p:nvSpPr>
        <p:spPr>
          <a:xfrm>
            <a:off x="4425696" y="1947672"/>
            <a:ext cx="914400" cy="274320"/>
          </a:xfrm>
          <a:prstGeom prst="rect">
            <a:avLst/>
          </a:prstGeom>
          <a:noFill/>
          <a:ln/>
        </p:spPr>
        <p:txBody>
          <a:bodyPr wrap="square" lIns="0" tIns="0" rIns="0" bIns="0" rtlCol="0" anchor="t"/>
          <a:lstStyle/>
          <a:p>
            <a:pPr algn="l" indent="0" marL="0">
              <a:lnSpc>
                <a:spcPct val="112000"/>
              </a:lnSpc>
              <a:buNone/>
            </a:pPr>
            <a:r>
              <a:rPr lang="en-US" sz="1300" b="1" dirty="0">
                <a:solidFill>
                  <a:srgbClr val="5B6580"/>
                </a:solidFill>
              </a:rPr>
              <a:t>03</a:t>
            </a:r>
            <a:endParaRPr lang="en-US" sz="1300" dirty="0"/>
          </a:p>
        </p:txBody>
      </p:sp>
      <p:sp>
        <p:nvSpPr>
          <p:cNvPr id="20" name="icon-tile-410"/>
          <p:cNvSpPr/>
          <p:nvPr/>
        </p:nvSpPr>
        <p:spPr>
          <a:xfrm>
            <a:off x="4425696" y="2286000"/>
            <a:ext cx="548640" cy="548640"/>
          </a:xfrm>
          <a:prstGeom prst="roundRect">
            <a:avLst>
              <a:gd name="adj" fmla="val 28000"/>
            </a:avLst>
          </a:prstGeom>
          <a:solidFill>
            <a:srgbClr val="EAF0FE"/>
          </a:solidFill>
          <a:ln/>
        </p:spPr>
      </p:sp>
      <p:pic>
        <p:nvPicPr>
          <p:cNvPr id="21" name="icon-411" descr="preencoded.png">    </p:cNvPr>
          <p:cNvPicPr>
            <a:picLocks noChangeAspect="1"/>
          </p:cNvPicPr>
          <p:nvPr/>
        </p:nvPicPr>
        <p:blipFill>
          <a:blip r:embed="rId5"/>
          <a:stretch>
            <a:fillRect/>
          </a:stretch>
        </p:blipFill>
        <p:spPr>
          <a:xfrm>
            <a:off x="4557370" y="2417674"/>
            <a:ext cx="285293" cy="285293"/>
          </a:xfrm>
          <a:prstGeom prst="rect">
            <a:avLst/>
          </a:prstGeom>
        </p:spPr>
      </p:pic>
      <p:sp>
        <p:nvSpPr>
          <p:cNvPr id="22" name="text-412"/>
          <p:cNvSpPr txBox="1"/>
          <p:nvPr/>
        </p:nvSpPr>
        <p:spPr>
          <a:xfrm>
            <a:off x="4425696" y="2990088"/>
            <a:ext cx="1353312" cy="56692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Chọn đúng AI</a:t>
            </a:r>
            <a:endParaRPr lang="en-US" sz="1500" dirty="0"/>
          </a:p>
        </p:txBody>
      </p:sp>
      <p:sp>
        <p:nvSpPr>
          <p:cNvPr id="23" name="text-413"/>
          <p:cNvSpPr txBox="1"/>
          <p:nvPr/>
        </p:nvSpPr>
        <p:spPr>
          <a:xfrm>
            <a:off x="4425696" y="3566160"/>
            <a:ext cx="1353312" cy="105156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Mật thì chỉ dùng AI tại công ty</a:t>
            </a:r>
            <a:endParaRPr lang="en-US" sz="1250" dirty="0"/>
          </a:p>
        </p:txBody>
      </p:sp>
      <p:pic>
        <p:nvPicPr>
          <p:cNvPr id="24" name="arrow-414" descr="preencoded.png">    </p:cNvPr>
          <p:cNvPicPr>
            <a:picLocks noChangeAspect="1"/>
          </p:cNvPicPr>
          <p:nvPr/>
        </p:nvPicPr>
        <p:blipFill>
          <a:blip r:embed="rId6"/>
          <a:stretch>
            <a:fillRect/>
          </a:stretch>
        </p:blipFill>
        <p:spPr>
          <a:xfrm>
            <a:off x="5897880" y="3154680"/>
            <a:ext cx="201168" cy="201168"/>
          </a:xfrm>
          <a:prstGeom prst="rect">
            <a:avLst/>
          </a:prstGeom>
        </p:spPr>
      </p:pic>
      <p:sp>
        <p:nvSpPr>
          <p:cNvPr id="25" name="card-415"/>
          <p:cNvSpPr/>
          <p:nvPr/>
        </p:nvSpPr>
        <p:spPr>
          <a:xfrm>
            <a:off x="6089904" y="1783080"/>
            <a:ext cx="1673352" cy="2926080"/>
          </a:xfrm>
          <a:prstGeom prst="roundRect">
            <a:avLst>
              <a:gd name="adj" fmla="val 8743"/>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6" name="text-416"/>
          <p:cNvSpPr txBox="1"/>
          <p:nvPr/>
        </p:nvSpPr>
        <p:spPr>
          <a:xfrm>
            <a:off x="6272784" y="1947672"/>
            <a:ext cx="914400" cy="274320"/>
          </a:xfrm>
          <a:prstGeom prst="rect">
            <a:avLst/>
          </a:prstGeom>
          <a:noFill/>
          <a:ln/>
        </p:spPr>
        <p:txBody>
          <a:bodyPr wrap="square" lIns="0" tIns="0" rIns="0" bIns="0" rtlCol="0" anchor="t"/>
          <a:lstStyle/>
          <a:p>
            <a:pPr algn="l" indent="0" marL="0">
              <a:lnSpc>
                <a:spcPct val="112000"/>
              </a:lnSpc>
              <a:buNone/>
            </a:pPr>
            <a:r>
              <a:rPr lang="en-US" sz="1300" b="1" dirty="0">
                <a:solidFill>
                  <a:srgbClr val="5B6580"/>
                </a:solidFill>
              </a:rPr>
              <a:t>04</a:t>
            </a:r>
            <a:endParaRPr lang="en-US" sz="1300" dirty="0"/>
          </a:p>
        </p:txBody>
      </p:sp>
      <p:sp>
        <p:nvSpPr>
          <p:cNvPr id="27" name="icon-tile-417"/>
          <p:cNvSpPr/>
          <p:nvPr/>
        </p:nvSpPr>
        <p:spPr>
          <a:xfrm>
            <a:off x="6272784" y="2286000"/>
            <a:ext cx="548640" cy="548640"/>
          </a:xfrm>
          <a:prstGeom prst="roundRect">
            <a:avLst>
              <a:gd name="adj" fmla="val 28000"/>
            </a:avLst>
          </a:prstGeom>
          <a:solidFill>
            <a:srgbClr val="E2F5F2"/>
          </a:solidFill>
          <a:ln/>
        </p:spPr>
      </p:sp>
      <p:pic>
        <p:nvPicPr>
          <p:cNvPr id="28" name="icon-418" descr="preencoded.png">    </p:cNvPr>
          <p:cNvPicPr>
            <a:picLocks noChangeAspect="1"/>
          </p:cNvPicPr>
          <p:nvPr/>
        </p:nvPicPr>
        <p:blipFill>
          <a:blip r:embed="rId7"/>
          <a:stretch>
            <a:fillRect/>
          </a:stretch>
        </p:blipFill>
        <p:spPr>
          <a:xfrm>
            <a:off x="6404458" y="2417674"/>
            <a:ext cx="285293" cy="285293"/>
          </a:xfrm>
          <a:prstGeom prst="rect">
            <a:avLst/>
          </a:prstGeom>
        </p:spPr>
      </p:pic>
      <p:sp>
        <p:nvSpPr>
          <p:cNvPr id="29" name="text-419"/>
          <p:cNvSpPr txBox="1"/>
          <p:nvPr/>
        </p:nvSpPr>
        <p:spPr>
          <a:xfrm>
            <a:off x="6272784" y="2990088"/>
            <a:ext cx="1353312" cy="56692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Tìm trong kho</a:t>
            </a:r>
            <a:endParaRPr lang="en-US" sz="1500" dirty="0"/>
          </a:p>
        </p:txBody>
      </p:sp>
      <p:sp>
        <p:nvSpPr>
          <p:cNvPr id="30" name="text-420"/>
          <p:cNvSpPr txBox="1"/>
          <p:nvPr/>
        </p:nvSpPr>
        <p:spPr>
          <a:xfrm>
            <a:off x="6272784" y="3566160"/>
            <a:ext cx="1353312" cy="105156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Chỉ tài liệu người hỏi được phép xem</a:t>
            </a:r>
            <a:endParaRPr lang="en-US" sz="1250" dirty="0"/>
          </a:p>
        </p:txBody>
      </p:sp>
      <p:pic>
        <p:nvPicPr>
          <p:cNvPr id="31" name="arrow-421" descr="preencoded.png">    </p:cNvPr>
          <p:cNvPicPr>
            <a:picLocks noChangeAspect="1"/>
          </p:cNvPicPr>
          <p:nvPr/>
        </p:nvPicPr>
        <p:blipFill>
          <a:blip r:embed="rId8"/>
          <a:stretch>
            <a:fillRect/>
          </a:stretch>
        </p:blipFill>
        <p:spPr>
          <a:xfrm>
            <a:off x="7744968" y="3154680"/>
            <a:ext cx="201168" cy="201168"/>
          </a:xfrm>
          <a:prstGeom prst="rect">
            <a:avLst/>
          </a:prstGeom>
        </p:spPr>
      </p:pic>
      <p:sp>
        <p:nvSpPr>
          <p:cNvPr id="32" name="card-422"/>
          <p:cNvSpPr/>
          <p:nvPr/>
        </p:nvSpPr>
        <p:spPr>
          <a:xfrm>
            <a:off x="7936992" y="1783080"/>
            <a:ext cx="1673352" cy="2926080"/>
          </a:xfrm>
          <a:prstGeom prst="roundRect">
            <a:avLst>
              <a:gd name="adj" fmla="val 8743"/>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3" name="text-423"/>
          <p:cNvSpPr txBox="1"/>
          <p:nvPr/>
        </p:nvSpPr>
        <p:spPr>
          <a:xfrm>
            <a:off x="8119872" y="1947672"/>
            <a:ext cx="914400" cy="274320"/>
          </a:xfrm>
          <a:prstGeom prst="rect">
            <a:avLst/>
          </a:prstGeom>
          <a:noFill/>
          <a:ln/>
        </p:spPr>
        <p:txBody>
          <a:bodyPr wrap="square" lIns="0" tIns="0" rIns="0" bIns="0" rtlCol="0" anchor="t"/>
          <a:lstStyle/>
          <a:p>
            <a:pPr algn="l" indent="0" marL="0">
              <a:lnSpc>
                <a:spcPct val="112000"/>
              </a:lnSpc>
              <a:buNone/>
            </a:pPr>
            <a:r>
              <a:rPr lang="en-US" sz="1300" b="1" dirty="0">
                <a:solidFill>
                  <a:srgbClr val="5B6580"/>
                </a:solidFill>
              </a:rPr>
              <a:t>05</a:t>
            </a:r>
            <a:endParaRPr lang="en-US" sz="1300" dirty="0"/>
          </a:p>
        </p:txBody>
      </p:sp>
      <p:sp>
        <p:nvSpPr>
          <p:cNvPr id="34" name="icon-tile-424"/>
          <p:cNvSpPr/>
          <p:nvPr/>
        </p:nvSpPr>
        <p:spPr>
          <a:xfrm>
            <a:off x="8119872" y="2286000"/>
            <a:ext cx="548640" cy="548640"/>
          </a:xfrm>
          <a:prstGeom prst="roundRect">
            <a:avLst>
              <a:gd name="adj" fmla="val 28000"/>
            </a:avLst>
          </a:prstGeom>
          <a:solidFill>
            <a:srgbClr val="EFEBFC"/>
          </a:solidFill>
          <a:ln/>
        </p:spPr>
      </p:sp>
      <p:pic>
        <p:nvPicPr>
          <p:cNvPr id="35" name="icon-425" descr="preencoded.png">    </p:cNvPr>
          <p:cNvPicPr>
            <a:picLocks noChangeAspect="1"/>
          </p:cNvPicPr>
          <p:nvPr/>
        </p:nvPicPr>
        <p:blipFill>
          <a:blip r:embed="rId9"/>
          <a:stretch>
            <a:fillRect/>
          </a:stretch>
        </p:blipFill>
        <p:spPr>
          <a:xfrm>
            <a:off x="8251546" y="2417674"/>
            <a:ext cx="285293" cy="285293"/>
          </a:xfrm>
          <a:prstGeom prst="rect">
            <a:avLst/>
          </a:prstGeom>
        </p:spPr>
      </p:pic>
      <p:sp>
        <p:nvSpPr>
          <p:cNvPr id="36" name="text-426"/>
          <p:cNvSpPr txBox="1"/>
          <p:nvPr/>
        </p:nvSpPr>
        <p:spPr>
          <a:xfrm>
            <a:off x="8119872" y="2990088"/>
            <a:ext cx="1353312" cy="56692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Trả lời kèm nguồn</a:t>
            </a:r>
            <a:endParaRPr lang="en-US" sz="1500" dirty="0"/>
          </a:p>
        </p:txBody>
      </p:sp>
      <p:sp>
        <p:nvSpPr>
          <p:cNvPr id="37" name="text-427"/>
          <p:cNvSpPr txBox="1"/>
          <p:nvPr/>
        </p:nvSpPr>
        <p:spPr>
          <a:xfrm>
            <a:off x="8119872" y="3566160"/>
            <a:ext cx="1353312" cy="105156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Đúng kỹ năng, quy tắc của phòng</a:t>
            </a:r>
            <a:endParaRPr lang="en-US" sz="1250" dirty="0"/>
          </a:p>
        </p:txBody>
      </p:sp>
      <p:pic>
        <p:nvPicPr>
          <p:cNvPr id="38" name="arrow-428" descr="preencoded.png">    </p:cNvPr>
          <p:cNvPicPr>
            <a:picLocks noChangeAspect="1"/>
          </p:cNvPicPr>
          <p:nvPr/>
        </p:nvPicPr>
        <p:blipFill>
          <a:blip r:embed="rId10"/>
          <a:stretch>
            <a:fillRect/>
          </a:stretch>
        </p:blipFill>
        <p:spPr>
          <a:xfrm>
            <a:off x="9592056" y="3154680"/>
            <a:ext cx="201168" cy="201168"/>
          </a:xfrm>
          <a:prstGeom prst="rect">
            <a:avLst/>
          </a:prstGeom>
        </p:spPr>
      </p:pic>
      <p:sp>
        <p:nvSpPr>
          <p:cNvPr id="39" name="card-429"/>
          <p:cNvSpPr/>
          <p:nvPr/>
        </p:nvSpPr>
        <p:spPr>
          <a:xfrm>
            <a:off x="9784080" y="1783080"/>
            <a:ext cx="1673352" cy="2926080"/>
          </a:xfrm>
          <a:prstGeom prst="roundRect">
            <a:avLst>
              <a:gd name="adj" fmla="val 8743"/>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40" name="text-430"/>
          <p:cNvSpPr txBox="1"/>
          <p:nvPr/>
        </p:nvSpPr>
        <p:spPr>
          <a:xfrm>
            <a:off x="9966960" y="1947672"/>
            <a:ext cx="914400" cy="274320"/>
          </a:xfrm>
          <a:prstGeom prst="rect">
            <a:avLst/>
          </a:prstGeom>
          <a:noFill/>
          <a:ln/>
        </p:spPr>
        <p:txBody>
          <a:bodyPr wrap="square" lIns="0" tIns="0" rIns="0" bIns="0" rtlCol="0" anchor="t"/>
          <a:lstStyle/>
          <a:p>
            <a:pPr algn="l" indent="0" marL="0">
              <a:lnSpc>
                <a:spcPct val="112000"/>
              </a:lnSpc>
              <a:buNone/>
            </a:pPr>
            <a:r>
              <a:rPr lang="en-US" sz="1300" b="1" dirty="0">
                <a:solidFill>
                  <a:srgbClr val="5B6580"/>
                </a:solidFill>
              </a:rPr>
              <a:t>06</a:t>
            </a:r>
            <a:endParaRPr lang="en-US" sz="1300" dirty="0"/>
          </a:p>
        </p:txBody>
      </p:sp>
      <p:sp>
        <p:nvSpPr>
          <p:cNvPr id="41" name="icon-tile-431"/>
          <p:cNvSpPr/>
          <p:nvPr/>
        </p:nvSpPr>
        <p:spPr>
          <a:xfrm>
            <a:off x="9966960" y="2286000"/>
            <a:ext cx="548640" cy="548640"/>
          </a:xfrm>
          <a:prstGeom prst="roundRect">
            <a:avLst>
              <a:gd name="adj" fmla="val 28000"/>
            </a:avLst>
          </a:prstGeom>
          <a:solidFill>
            <a:srgbClr val="E4F4EC"/>
          </a:solidFill>
          <a:ln/>
        </p:spPr>
      </p:sp>
      <p:pic>
        <p:nvPicPr>
          <p:cNvPr id="42" name="icon-432" descr="preencoded.png">    </p:cNvPr>
          <p:cNvPicPr>
            <a:picLocks noChangeAspect="1"/>
          </p:cNvPicPr>
          <p:nvPr/>
        </p:nvPicPr>
        <p:blipFill>
          <a:blip r:embed="rId11"/>
          <a:stretch>
            <a:fillRect/>
          </a:stretch>
        </p:blipFill>
        <p:spPr>
          <a:xfrm>
            <a:off x="10098634" y="2417674"/>
            <a:ext cx="285293" cy="285293"/>
          </a:xfrm>
          <a:prstGeom prst="rect">
            <a:avLst/>
          </a:prstGeom>
        </p:spPr>
      </p:pic>
      <p:sp>
        <p:nvSpPr>
          <p:cNvPr id="43" name="text-433"/>
          <p:cNvSpPr txBox="1"/>
          <p:nvPr/>
        </p:nvSpPr>
        <p:spPr>
          <a:xfrm>
            <a:off x="9966960" y="2990088"/>
            <a:ext cx="1353312" cy="566928"/>
          </a:xfrm>
          <a:prstGeom prst="rect">
            <a:avLst/>
          </a:prstGeom>
          <a:noFill/>
          <a:ln/>
        </p:spPr>
        <p:txBody>
          <a:bodyPr wrap="square" lIns="0" tIns="0" rIns="0" bIns="0" rtlCol="0" anchor="t"/>
          <a:lstStyle/>
          <a:p>
            <a:pPr algn="l" indent="0" marL="0">
              <a:lnSpc>
                <a:spcPct val="112000"/>
              </a:lnSpc>
              <a:buNone/>
            </a:pPr>
            <a:r>
              <a:rPr lang="en-US" sz="1500" b="1" dirty="0">
                <a:solidFill>
                  <a:srgbClr val="16203A"/>
                </a:solidFill>
              </a:rPr>
              <a:t>Quên ngay</a:t>
            </a:r>
            <a:endParaRPr lang="en-US" sz="1500" dirty="0"/>
          </a:p>
        </p:txBody>
      </p:sp>
      <p:sp>
        <p:nvSpPr>
          <p:cNvPr id="44" name="text-434"/>
          <p:cNvSpPr txBox="1"/>
          <p:nvPr/>
        </p:nvSpPr>
        <p:spPr>
          <a:xfrm>
            <a:off x="9966960" y="3566160"/>
            <a:ext cx="1353312" cy="1051560"/>
          </a:xfrm>
          <a:prstGeom prst="rect">
            <a:avLst/>
          </a:prstGeom>
          <a:noFill/>
          <a:ln/>
        </p:spPr>
        <p:txBody>
          <a:bodyPr wrap="square" lIns="0" tIns="0" rIns="0" bIns="0" rtlCol="0" anchor="t"/>
          <a:lstStyle/>
          <a:p>
            <a:pPr algn="l" indent="0" marL="0">
              <a:lnSpc>
                <a:spcPct val="112000"/>
              </a:lnSpc>
              <a:buNone/>
            </a:pPr>
            <a:r>
              <a:rPr lang="en-US" sz="1250" dirty="0">
                <a:solidFill>
                  <a:srgbClr val="3C4660"/>
                </a:solidFill>
              </a:rPr>
              <a:t>Không lưu nội dung, không huấn luyện</a:t>
            </a:r>
            <a:endParaRPr lang="en-US" sz="1250" dirty="0"/>
          </a:p>
        </p:txBody>
      </p:sp>
      <p:sp>
        <p:nvSpPr>
          <p:cNvPr id="45" name="band-435"/>
          <p:cNvSpPr/>
          <p:nvPr/>
        </p:nvSpPr>
        <p:spPr>
          <a:xfrm>
            <a:off x="548640" y="4983480"/>
            <a:ext cx="11094415" cy="731520"/>
          </a:xfrm>
          <a:prstGeom prst="roundRect">
            <a:avLst>
              <a:gd name="adj" fmla="val 20000"/>
            </a:avLst>
          </a:prstGeom>
          <a:solidFill>
            <a:srgbClr val="E4F4EC"/>
          </a:solidFill>
          <a:ln/>
        </p:spPr>
      </p:sp>
      <p:pic>
        <p:nvPicPr>
          <p:cNvPr id="46" name="icon-436" descr="preencoded.png">    </p:cNvPr>
          <p:cNvPicPr>
            <a:picLocks noChangeAspect="1"/>
          </p:cNvPicPr>
          <p:nvPr/>
        </p:nvPicPr>
        <p:blipFill>
          <a:blip r:embed="rId12"/>
          <a:stretch>
            <a:fillRect/>
          </a:stretch>
        </p:blipFill>
        <p:spPr>
          <a:xfrm>
            <a:off x="822960" y="5212080"/>
            <a:ext cx="274320" cy="274320"/>
          </a:xfrm>
          <a:prstGeom prst="rect">
            <a:avLst/>
          </a:prstGeom>
        </p:spPr>
      </p:pic>
      <p:sp>
        <p:nvSpPr>
          <p:cNvPr id="47" name="text-437"/>
          <p:cNvSpPr txBox="1"/>
          <p:nvPr/>
        </p:nvSpPr>
        <p:spPr>
          <a:xfrm>
            <a:off x="1261872" y="4983480"/>
            <a:ext cx="10180015" cy="731520"/>
          </a:xfrm>
          <a:prstGeom prst="rect">
            <a:avLst/>
          </a:prstGeom>
          <a:noFill/>
          <a:ln/>
        </p:spPr>
        <p:txBody>
          <a:bodyPr wrap="square" lIns="0" tIns="0" rIns="0" bIns="0" rtlCol="0" anchor="ctr"/>
          <a:lstStyle/>
          <a:p>
            <a:pPr algn="l" indent="0" marL="0">
              <a:lnSpc>
                <a:spcPct val="112000"/>
              </a:lnSpc>
              <a:buNone/>
            </a:pPr>
            <a:r>
              <a:rPr lang="en-US" sz="1600" b="1" dirty="0">
                <a:solidFill>
                  <a:srgbClr val="12805C"/>
                </a:solidFill>
              </a:rPr>
              <a:t>Toàn bộ diễn ra trong công ty. AI đám mây (Azure AI, AWS Bedrock) chỉ dùng khi dữ liệu không phải Mật.</a:t>
            </a:r>
            <a:endParaRPr lang="en-US" sz="16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TRIỂN KHAI</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Ba bước triển khai, bước nào cũng dùng được ngay</a:t>
            </a:r>
            <a:endParaRPr lang="en-US" sz="3400" dirty="0"/>
          </a:p>
        </p:txBody>
      </p:sp>
      <p:sp>
        <p:nvSpPr>
          <p:cNvPr id="4" name="card-438"/>
          <p:cNvSpPr/>
          <p:nvPr/>
        </p:nvSpPr>
        <p:spPr>
          <a:xfrm>
            <a:off x="548640" y="1691640"/>
            <a:ext cx="3511296" cy="3154680"/>
          </a:xfrm>
          <a:prstGeom prst="roundRect">
            <a:avLst>
              <a:gd name="adj" fmla="val 4638"/>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5" name="phase-pill-439"/>
          <p:cNvSpPr/>
          <p:nvPr/>
        </p:nvSpPr>
        <p:spPr>
          <a:xfrm>
            <a:off x="777240" y="1920240"/>
            <a:ext cx="1143000" cy="310896"/>
          </a:xfrm>
          <a:prstGeom prst="roundRect">
            <a:avLst>
              <a:gd name="adj" fmla="val 50000"/>
            </a:avLst>
          </a:prstGeom>
          <a:solidFill>
            <a:srgbClr val="2B5BE8"/>
          </a:solidFill>
          <a:ln/>
        </p:spPr>
      </p:sp>
      <p:sp>
        <p:nvSpPr>
          <p:cNvPr id="6" name="text-440"/>
          <p:cNvSpPr txBox="1"/>
          <p:nvPr/>
        </p:nvSpPr>
        <p:spPr>
          <a:xfrm>
            <a:off x="777240" y="1920240"/>
            <a:ext cx="1143000" cy="310896"/>
          </a:xfrm>
          <a:prstGeom prst="rect">
            <a:avLst/>
          </a:prstGeom>
          <a:noFill/>
          <a:ln/>
        </p:spPr>
        <p:txBody>
          <a:bodyPr wrap="square" lIns="0" tIns="0" rIns="0" bIns="0" rtlCol="0" anchor="ctr"/>
          <a:lstStyle/>
          <a:p>
            <a:pPr algn="ctr" indent="0" marL="0">
              <a:lnSpc>
                <a:spcPct val="112000"/>
              </a:lnSpc>
              <a:buNone/>
            </a:pPr>
            <a:r>
              <a:rPr lang="en-US" sz="1200" b="1" dirty="0">
                <a:solidFill>
                  <a:srgbClr val="FFFFFF"/>
                </a:solidFill>
              </a:rPr>
              <a:t>BƯỚC 1</a:t>
            </a:r>
            <a:endParaRPr lang="en-US" sz="1200" dirty="0"/>
          </a:p>
        </p:txBody>
      </p:sp>
      <p:sp>
        <p:nvSpPr>
          <p:cNvPr id="7" name="text-441"/>
          <p:cNvSpPr txBox="1"/>
          <p:nvPr/>
        </p:nvSpPr>
        <p:spPr>
          <a:xfrm>
            <a:off x="777240" y="2350008"/>
            <a:ext cx="3054096" cy="365760"/>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Cổng AI &amp; máy tại công ty</a:t>
            </a:r>
            <a:endParaRPr lang="en-US" sz="1700" dirty="0"/>
          </a:p>
        </p:txBody>
      </p:sp>
      <p:sp>
        <p:nvSpPr>
          <p:cNvPr id="8" name="phase-list-442"/>
          <p:cNvSpPr txBox="1"/>
          <p:nvPr/>
        </p:nvSpPr>
        <p:spPr>
          <a:xfrm>
            <a:off x="777240" y="2770632"/>
            <a:ext cx="3054096" cy="13716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3C4660"/>
                </a:solidFill>
              </a:rPr>
              <a:t>Lắp bộ máy AI, chọn AI đầu tiên</a:t>
            </a:r>
            <a:endParaRPr lang="en-US" sz="1400" dirty="0"/>
          </a:p>
          <a:p>
            <a:pPr marL="342900" indent="-342900">
              <a:spcAft>
                <a:spcPts val="400"/>
              </a:spcAft>
              <a:buSzPct val="100000"/>
              <a:buChar char="•"/>
            </a:pPr>
            <a:r>
              <a:rPr lang="en-US" sz="1400" dirty="0">
                <a:solidFill>
                  <a:srgbClr val="3C4660"/>
                </a:solidFill>
              </a:rPr>
              <a:t>Mở cổng chung chuẩn OpenAI</a:t>
            </a:r>
            <a:endParaRPr lang="en-US" sz="1400" dirty="0"/>
          </a:p>
          <a:p>
            <a:pPr marL="342900" indent="-342900">
              <a:spcAft>
                <a:spcPts val="400"/>
              </a:spcAft>
              <a:buSzPct val="100000"/>
              <a:buChar char="•"/>
            </a:pPr>
            <a:r>
              <a:rPr lang="en-US" sz="1400" dirty="0">
                <a:solidFill>
                  <a:srgbClr val="3C4660"/>
                </a:solidFill>
              </a:rPr>
              <a:t>Bật lá chắn, chế độ không lưu</a:t>
            </a:r>
            <a:endParaRPr lang="en-US" sz="1400" dirty="0"/>
          </a:p>
          <a:p>
            <a:pPr marL="342900" indent="-342900">
              <a:spcAft>
                <a:spcPts val="400"/>
              </a:spcAft>
              <a:buSzPct val="100000"/>
              <a:buChar char="•"/>
            </a:pPr>
            <a:r>
              <a:rPr lang="en-US" sz="1400" dirty="0">
                <a:solidFill>
                  <a:srgbClr val="3C4660"/>
                </a:solidFill>
              </a:rPr>
              <a:t>Chat nội bộ cho mọi người</a:t>
            </a:r>
            <a:endParaRPr lang="en-US" sz="1400" dirty="0"/>
          </a:p>
        </p:txBody>
      </p:sp>
      <p:sp>
        <p:nvSpPr>
          <p:cNvPr id="9" name="divider-443"/>
          <p:cNvSpPr/>
          <p:nvPr/>
        </p:nvSpPr>
        <p:spPr>
          <a:xfrm>
            <a:off x="777240" y="4251960"/>
            <a:ext cx="3054096" cy="0"/>
          </a:xfrm>
          <a:prstGeom prst="line">
            <a:avLst/>
          </a:prstGeom>
          <a:noFill/>
          <a:ln w="9525">
            <a:solidFill>
              <a:srgbClr val="E2E6EF"/>
            </a:solidFill>
            <a:prstDash val="dash"/>
          </a:ln>
        </p:spPr>
      </p:sp>
      <p:sp>
        <p:nvSpPr>
          <p:cNvPr id="10" name="phase-get-444"/>
          <p:cNvSpPr txBox="1"/>
          <p:nvPr/>
        </p:nvSpPr>
        <p:spPr>
          <a:xfrm>
            <a:off x="777240" y="4325112"/>
            <a:ext cx="3054096" cy="411480"/>
          </a:xfrm>
          <a:prstGeom prst="rect">
            <a:avLst/>
          </a:prstGeom>
          <a:noFill/>
          <a:ln/>
        </p:spPr>
        <p:txBody>
          <a:bodyPr wrap="square" lIns="0" tIns="0" rIns="0" bIns="0" rtlCol="0" anchor="ctr"/>
          <a:lstStyle/>
          <a:p>
            <a:pPr indent="0" marL="0">
              <a:buNone/>
            </a:pPr>
            <a:r>
              <a:rPr lang="en-US" sz="1350" b="1" dirty="0">
                <a:solidFill>
                  <a:srgbClr val="12805C"/>
                </a:solidFill>
              </a:rPr>
              <a:t>Có ngay: </a:t>
            </a:r>
            <a:pPr indent="0" marL="0">
              <a:buNone/>
            </a:pPr>
            <a:r>
              <a:rPr lang="en-US" sz="1350" dirty="0">
                <a:solidFill>
                  <a:srgbClr val="16203A"/>
                </a:solidFill>
              </a:rPr>
              <a:t>hỏi AI an toàn, dữ liệu ở nhà</a:t>
            </a:r>
            <a:endParaRPr lang="en-US" sz="1350" dirty="0"/>
          </a:p>
        </p:txBody>
      </p:sp>
      <p:sp>
        <p:nvSpPr>
          <p:cNvPr id="11" name="card-445"/>
          <p:cNvSpPr/>
          <p:nvPr/>
        </p:nvSpPr>
        <p:spPr>
          <a:xfrm>
            <a:off x="4233672" y="1691640"/>
            <a:ext cx="3511296" cy="3154680"/>
          </a:xfrm>
          <a:prstGeom prst="roundRect">
            <a:avLst>
              <a:gd name="adj" fmla="val 4638"/>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2" name="phase-pill-446"/>
          <p:cNvSpPr/>
          <p:nvPr/>
        </p:nvSpPr>
        <p:spPr>
          <a:xfrm>
            <a:off x="4462272" y="1920240"/>
            <a:ext cx="1143000" cy="310896"/>
          </a:xfrm>
          <a:prstGeom prst="roundRect">
            <a:avLst>
              <a:gd name="adj" fmla="val 50000"/>
            </a:avLst>
          </a:prstGeom>
          <a:solidFill>
            <a:srgbClr val="6446D6"/>
          </a:solidFill>
          <a:ln/>
        </p:spPr>
      </p:sp>
      <p:sp>
        <p:nvSpPr>
          <p:cNvPr id="13" name="text-447"/>
          <p:cNvSpPr txBox="1"/>
          <p:nvPr/>
        </p:nvSpPr>
        <p:spPr>
          <a:xfrm>
            <a:off x="4462272" y="1920240"/>
            <a:ext cx="1143000" cy="310896"/>
          </a:xfrm>
          <a:prstGeom prst="rect">
            <a:avLst/>
          </a:prstGeom>
          <a:noFill/>
          <a:ln/>
        </p:spPr>
        <p:txBody>
          <a:bodyPr wrap="square" lIns="0" tIns="0" rIns="0" bIns="0" rtlCol="0" anchor="ctr"/>
          <a:lstStyle/>
          <a:p>
            <a:pPr algn="ctr" indent="0" marL="0">
              <a:lnSpc>
                <a:spcPct val="112000"/>
              </a:lnSpc>
              <a:buNone/>
            </a:pPr>
            <a:r>
              <a:rPr lang="en-US" sz="1200" b="1" dirty="0">
                <a:solidFill>
                  <a:srgbClr val="FFFFFF"/>
                </a:solidFill>
              </a:rPr>
              <a:t>BƯỚC 2</a:t>
            </a:r>
            <a:endParaRPr lang="en-US" sz="1200" dirty="0"/>
          </a:p>
        </p:txBody>
      </p:sp>
      <p:sp>
        <p:nvSpPr>
          <p:cNvPr id="14" name="text-448"/>
          <p:cNvSpPr txBox="1"/>
          <p:nvPr/>
        </p:nvSpPr>
        <p:spPr>
          <a:xfrm>
            <a:off x="4462272" y="2350008"/>
            <a:ext cx="3054096" cy="365760"/>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Tri thức &amp; trợ lý</a:t>
            </a:r>
            <a:endParaRPr lang="en-US" sz="1700" dirty="0"/>
          </a:p>
        </p:txBody>
      </p:sp>
      <p:sp>
        <p:nvSpPr>
          <p:cNvPr id="15" name="phase-list-449"/>
          <p:cNvSpPr txBox="1"/>
          <p:nvPr/>
        </p:nvSpPr>
        <p:spPr>
          <a:xfrm>
            <a:off x="4462272" y="2770632"/>
            <a:ext cx="3054096" cy="13716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3C4660"/>
                </a:solidFill>
              </a:rPr>
              <a:t>Nối thư mục chung, SharePoint, Drive</a:t>
            </a:r>
            <a:endParaRPr lang="en-US" sz="1400" dirty="0"/>
          </a:p>
          <a:p>
            <a:pPr marL="342900" indent="-342900">
              <a:spcAft>
                <a:spcPts val="400"/>
              </a:spcAft>
              <a:buSzPct val="100000"/>
              <a:buChar char="•"/>
            </a:pPr>
            <a:r>
              <a:rPr lang="en-US" sz="1400" dirty="0">
                <a:solidFill>
                  <a:srgbClr val="3C4660"/>
                </a:solidFill>
              </a:rPr>
              <a:t>Thư viện kỹ năng, quy tắc</a:t>
            </a:r>
            <a:endParaRPr lang="en-US" sz="1400" dirty="0"/>
          </a:p>
          <a:p>
            <a:pPr marL="342900" indent="-342900">
              <a:spcAft>
                <a:spcPts val="400"/>
              </a:spcAft>
              <a:buSzPct val="100000"/>
              <a:buChar char="•"/>
            </a:pPr>
            <a:r>
              <a:rPr lang="en-US" sz="1400" dirty="0">
                <a:solidFill>
                  <a:srgbClr val="3C4660"/>
                </a:solidFill>
              </a:rPr>
              <a:t>2–3 trợ lý cho phòng thí điểm</a:t>
            </a:r>
            <a:endParaRPr lang="en-US" sz="1400" dirty="0"/>
          </a:p>
          <a:p>
            <a:pPr marL="342900" indent="-342900">
              <a:spcAft>
                <a:spcPts val="400"/>
              </a:spcAft>
              <a:buSzPct val="100000"/>
              <a:buChar char="•"/>
            </a:pPr>
            <a:r>
              <a:rPr lang="en-US" sz="1400" dirty="0">
                <a:solidFill>
                  <a:srgbClr val="3C4660"/>
                </a:solidFill>
              </a:rPr>
              <a:t>Bài thi chuẩn đầu tiên</a:t>
            </a:r>
            <a:endParaRPr lang="en-US" sz="1400" dirty="0"/>
          </a:p>
        </p:txBody>
      </p:sp>
      <p:sp>
        <p:nvSpPr>
          <p:cNvPr id="16" name="divider-450"/>
          <p:cNvSpPr/>
          <p:nvPr/>
        </p:nvSpPr>
        <p:spPr>
          <a:xfrm>
            <a:off x="4462272" y="4251960"/>
            <a:ext cx="3054096" cy="0"/>
          </a:xfrm>
          <a:prstGeom prst="line">
            <a:avLst/>
          </a:prstGeom>
          <a:noFill/>
          <a:ln w="9525">
            <a:solidFill>
              <a:srgbClr val="E2E6EF"/>
            </a:solidFill>
            <a:prstDash val="dash"/>
          </a:ln>
        </p:spPr>
      </p:sp>
      <p:sp>
        <p:nvSpPr>
          <p:cNvPr id="17" name="phase-get-451"/>
          <p:cNvSpPr txBox="1"/>
          <p:nvPr/>
        </p:nvSpPr>
        <p:spPr>
          <a:xfrm>
            <a:off x="4462272" y="4325112"/>
            <a:ext cx="3054096" cy="411480"/>
          </a:xfrm>
          <a:prstGeom prst="rect">
            <a:avLst/>
          </a:prstGeom>
          <a:noFill/>
          <a:ln/>
        </p:spPr>
        <p:txBody>
          <a:bodyPr wrap="square" lIns="0" tIns="0" rIns="0" bIns="0" rtlCol="0" anchor="ctr"/>
          <a:lstStyle/>
          <a:p>
            <a:pPr indent="0" marL="0">
              <a:buNone/>
            </a:pPr>
            <a:r>
              <a:rPr lang="en-US" sz="1350" b="1" dirty="0">
                <a:solidFill>
                  <a:srgbClr val="12805C"/>
                </a:solidFill>
              </a:rPr>
              <a:t>Có ngay: </a:t>
            </a:r>
            <a:pPr indent="0" marL="0">
              <a:buNone/>
            </a:pPr>
            <a:r>
              <a:rPr lang="en-US" sz="1350" dirty="0">
                <a:solidFill>
                  <a:srgbClr val="16203A"/>
                </a:solidFill>
              </a:rPr>
              <a:t>hỏi đáp chính sách kèm nguồn</a:t>
            </a:r>
            <a:endParaRPr lang="en-US" sz="1350" dirty="0"/>
          </a:p>
        </p:txBody>
      </p:sp>
      <p:sp>
        <p:nvSpPr>
          <p:cNvPr id="18" name="card-452"/>
          <p:cNvSpPr/>
          <p:nvPr/>
        </p:nvSpPr>
        <p:spPr>
          <a:xfrm>
            <a:off x="7918704" y="1691640"/>
            <a:ext cx="3511296" cy="3154680"/>
          </a:xfrm>
          <a:prstGeom prst="roundRect">
            <a:avLst>
              <a:gd name="adj" fmla="val 4638"/>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9" name="phase-pill-453"/>
          <p:cNvSpPr/>
          <p:nvPr/>
        </p:nvSpPr>
        <p:spPr>
          <a:xfrm>
            <a:off x="8147304" y="1920240"/>
            <a:ext cx="1143000" cy="310896"/>
          </a:xfrm>
          <a:prstGeom prst="roundRect">
            <a:avLst>
              <a:gd name="adj" fmla="val 50000"/>
            </a:avLst>
          </a:prstGeom>
          <a:solidFill>
            <a:srgbClr val="0E9F8E"/>
          </a:solidFill>
          <a:ln/>
        </p:spPr>
      </p:sp>
      <p:sp>
        <p:nvSpPr>
          <p:cNvPr id="20" name="text-454"/>
          <p:cNvSpPr txBox="1"/>
          <p:nvPr/>
        </p:nvSpPr>
        <p:spPr>
          <a:xfrm>
            <a:off x="8147304" y="1920240"/>
            <a:ext cx="1143000" cy="310896"/>
          </a:xfrm>
          <a:prstGeom prst="rect">
            <a:avLst/>
          </a:prstGeom>
          <a:noFill/>
          <a:ln/>
        </p:spPr>
        <p:txBody>
          <a:bodyPr wrap="square" lIns="0" tIns="0" rIns="0" bIns="0" rtlCol="0" anchor="ctr"/>
          <a:lstStyle/>
          <a:p>
            <a:pPr algn="ctr" indent="0" marL="0">
              <a:lnSpc>
                <a:spcPct val="112000"/>
              </a:lnSpc>
              <a:buNone/>
            </a:pPr>
            <a:r>
              <a:rPr lang="en-US" sz="1200" b="1" dirty="0">
                <a:solidFill>
                  <a:srgbClr val="FFFFFF"/>
                </a:solidFill>
              </a:rPr>
              <a:t>BƯỚC 3</a:t>
            </a:r>
            <a:endParaRPr lang="en-US" sz="1200" dirty="0"/>
          </a:p>
        </p:txBody>
      </p:sp>
      <p:sp>
        <p:nvSpPr>
          <p:cNvPr id="21" name="text-455"/>
          <p:cNvSpPr txBox="1"/>
          <p:nvPr/>
        </p:nvSpPr>
        <p:spPr>
          <a:xfrm>
            <a:off x="8147304" y="2350008"/>
            <a:ext cx="3054096" cy="365760"/>
          </a:xfrm>
          <a:prstGeom prst="rect">
            <a:avLst/>
          </a:prstGeom>
          <a:noFill/>
          <a:ln/>
        </p:spPr>
        <p:txBody>
          <a:bodyPr wrap="square" lIns="0" tIns="0" rIns="0" bIns="0" rtlCol="0" anchor="t"/>
          <a:lstStyle/>
          <a:p>
            <a:pPr algn="l" indent="0" marL="0">
              <a:lnSpc>
                <a:spcPct val="112000"/>
              </a:lnSpc>
              <a:buNone/>
            </a:pPr>
            <a:r>
              <a:rPr lang="en-US" sz="1700" b="1" dirty="0">
                <a:solidFill>
                  <a:srgbClr val="16203A"/>
                </a:solidFill>
              </a:rPr>
              <a:t>Tự động &amp; quản lý</a:t>
            </a:r>
            <a:endParaRPr lang="en-US" sz="1700" dirty="0"/>
          </a:p>
        </p:txBody>
      </p:sp>
      <p:sp>
        <p:nvSpPr>
          <p:cNvPr id="22" name="phase-list-456"/>
          <p:cNvSpPr txBox="1"/>
          <p:nvPr/>
        </p:nvSpPr>
        <p:spPr>
          <a:xfrm>
            <a:off x="8147304" y="2770632"/>
            <a:ext cx="3054096" cy="13716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3C4660"/>
                </a:solidFill>
              </a:rPr>
              <a:t>1–2 quy trình tự động mẫu</a:t>
            </a:r>
            <a:endParaRPr lang="en-US" sz="1400" dirty="0"/>
          </a:p>
          <a:p>
            <a:pPr marL="342900" indent="-342900">
              <a:spcAft>
                <a:spcPts val="400"/>
              </a:spcAft>
              <a:buSzPct val="100000"/>
              <a:buChar char="•"/>
            </a:pPr>
            <a:r>
              <a:rPr lang="en-US" sz="1400" dirty="0">
                <a:solidFill>
                  <a:srgbClr val="3C4660"/>
                </a:solidFill>
              </a:rPr>
              <a:t>Kết nối Teams, Zalo, ERP</a:t>
            </a:r>
            <a:endParaRPr lang="en-US" sz="1400" dirty="0"/>
          </a:p>
          <a:p>
            <a:pPr marL="342900" indent="-342900">
              <a:spcAft>
                <a:spcPts val="400"/>
              </a:spcAft>
              <a:buSzPct val="100000"/>
              <a:buChar char="•"/>
            </a:pPr>
            <a:r>
              <a:rPr lang="en-US" sz="1400" dirty="0">
                <a:solidFill>
                  <a:srgbClr val="3C4660"/>
                </a:solidFill>
              </a:rPr>
              <a:t>Ngân sách, báo cáo, lịch sử</a:t>
            </a:r>
            <a:endParaRPr lang="en-US" sz="1400" dirty="0"/>
          </a:p>
          <a:p>
            <a:pPr marL="342900" indent="-342900">
              <a:spcAft>
                <a:spcPts val="400"/>
              </a:spcAft>
              <a:buSzPct val="100000"/>
              <a:buChar char="•"/>
            </a:pPr>
            <a:r>
              <a:rPr lang="en-US" sz="1400" dirty="0">
                <a:solidFill>
                  <a:srgbClr val="3C4660"/>
                </a:solidFill>
              </a:rPr>
              <a:t>Bàn giao, đào tạo</a:t>
            </a:r>
            <a:endParaRPr lang="en-US" sz="1400" dirty="0"/>
          </a:p>
        </p:txBody>
      </p:sp>
      <p:sp>
        <p:nvSpPr>
          <p:cNvPr id="23" name="divider-457"/>
          <p:cNvSpPr/>
          <p:nvPr/>
        </p:nvSpPr>
        <p:spPr>
          <a:xfrm>
            <a:off x="8147304" y="4251960"/>
            <a:ext cx="3054096" cy="0"/>
          </a:xfrm>
          <a:prstGeom prst="line">
            <a:avLst/>
          </a:prstGeom>
          <a:noFill/>
          <a:ln w="9525">
            <a:solidFill>
              <a:srgbClr val="E2E6EF"/>
            </a:solidFill>
            <a:prstDash val="dash"/>
          </a:ln>
        </p:spPr>
      </p:sp>
      <p:sp>
        <p:nvSpPr>
          <p:cNvPr id="24" name="phase-get-458"/>
          <p:cNvSpPr txBox="1"/>
          <p:nvPr/>
        </p:nvSpPr>
        <p:spPr>
          <a:xfrm>
            <a:off x="8147304" y="4325112"/>
            <a:ext cx="3054096" cy="411480"/>
          </a:xfrm>
          <a:prstGeom prst="rect">
            <a:avLst/>
          </a:prstGeom>
          <a:noFill/>
          <a:ln/>
        </p:spPr>
        <p:txBody>
          <a:bodyPr wrap="square" lIns="0" tIns="0" rIns="0" bIns="0" rtlCol="0" anchor="ctr"/>
          <a:lstStyle/>
          <a:p>
            <a:pPr indent="0" marL="0">
              <a:buNone/>
            </a:pPr>
            <a:r>
              <a:rPr lang="en-US" sz="1350" b="1" dirty="0">
                <a:solidFill>
                  <a:srgbClr val="12805C"/>
                </a:solidFill>
              </a:rPr>
              <a:t>Có ngay: </a:t>
            </a:r>
            <a:pPr indent="0" marL="0">
              <a:buNone/>
            </a:pPr>
            <a:r>
              <a:rPr lang="en-US" sz="1350" dirty="0">
                <a:solidFill>
                  <a:srgbClr val="16203A"/>
                </a:solidFill>
              </a:rPr>
              <a:t>việc lặp lại chạy tự động</a:t>
            </a:r>
            <a:endParaRPr lang="en-US" sz="1350" dirty="0"/>
          </a:p>
        </p:txBody>
      </p:sp>
      <p:sp>
        <p:nvSpPr>
          <p:cNvPr id="25" name="card-459"/>
          <p:cNvSpPr/>
          <p:nvPr/>
        </p:nvSpPr>
        <p:spPr>
          <a:xfrm>
            <a:off x="548640" y="5029200"/>
            <a:ext cx="3511296" cy="868680"/>
          </a:xfrm>
          <a:prstGeom prst="roundRect">
            <a:avLst>
              <a:gd name="adj" fmla="val 14737"/>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6" name="icon-tile-460"/>
          <p:cNvSpPr/>
          <p:nvPr/>
        </p:nvSpPr>
        <p:spPr>
          <a:xfrm>
            <a:off x="731520" y="5212080"/>
            <a:ext cx="502920" cy="502920"/>
          </a:xfrm>
          <a:prstGeom prst="roundRect">
            <a:avLst>
              <a:gd name="adj" fmla="val 28000"/>
            </a:avLst>
          </a:prstGeom>
          <a:solidFill>
            <a:srgbClr val="E2F5F2"/>
          </a:solidFill>
          <a:ln/>
        </p:spPr>
      </p:sp>
      <p:pic>
        <p:nvPicPr>
          <p:cNvPr id="27" name="icon-461" descr="preencoded.png">    </p:cNvPr>
          <p:cNvPicPr>
            <a:picLocks noChangeAspect="1"/>
          </p:cNvPicPr>
          <p:nvPr/>
        </p:nvPicPr>
        <p:blipFill>
          <a:blip r:embed="rId1"/>
          <a:stretch>
            <a:fillRect/>
          </a:stretch>
        </p:blipFill>
        <p:spPr>
          <a:xfrm>
            <a:off x="852221" y="5332781"/>
            <a:ext cx="261518" cy="261518"/>
          </a:xfrm>
          <a:prstGeom prst="rect">
            <a:avLst/>
          </a:prstGeom>
        </p:spPr>
      </p:pic>
      <p:sp>
        <p:nvSpPr>
          <p:cNvPr id="28" name="prep-462"/>
          <p:cNvSpPr txBox="1"/>
          <p:nvPr/>
        </p:nvSpPr>
        <p:spPr>
          <a:xfrm>
            <a:off x="1389888" y="5102352"/>
            <a:ext cx="2505456" cy="731520"/>
          </a:xfrm>
          <a:prstGeom prst="rect">
            <a:avLst/>
          </a:prstGeom>
          <a:noFill/>
          <a:ln/>
        </p:spPr>
        <p:txBody>
          <a:bodyPr wrap="square" lIns="0" tIns="0" rIns="0" bIns="0" rtlCol="0" anchor="ctr"/>
          <a:lstStyle/>
          <a:p>
            <a:pPr indent="0" marL="0">
              <a:buNone/>
            </a:pPr>
            <a:r>
              <a:rPr lang="en-US" sz="1350" b="1" dirty="0">
                <a:solidFill>
                  <a:srgbClr val="16203A"/>
                </a:solidFill>
              </a:rPr>
              <a:t>Máy chủ: </a:t>
            </a:r>
            <a:pPr indent="0" marL="0">
              <a:buNone/>
            </a:pPr>
            <a:r>
              <a:rPr lang="en-US" sz="1350" dirty="0">
                <a:solidFill>
                  <a:srgbClr val="3C4660"/>
                </a:solidFill>
              </a:rPr>
              <a:t>1–2 máy có card đồ hoạ, mua hoặc thuê</a:t>
            </a:r>
            <a:endParaRPr lang="en-US" sz="1350" dirty="0"/>
          </a:p>
        </p:txBody>
      </p:sp>
      <p:sp>
        <p:nvSpPr>
          <p:cNvPr id="29" name="card-463"/>
          <p:cNvSpPr/>
          <p:nvPr/>
        </p:nvSpPr>
        <p:spPr>
          <a:xfrm>
            <a:off x="4233672" y="5029200"/>
            <a:ext cx="3511296" cy="868680"/>
          </a:xfrm>
          <a:prstGeom prst="roundRect">
            <a:avLst>
              <a:gd name="adj" fmla="val 14737"/>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0" name="icon-tile-464"/>
          <p:cNvSpPr/>
          <p:nvPr/>
        </p:nvSpPr>
        <p:spPr>
          <a:xfrm>
            <a:off x="4416552" y="5212080"/>
            <a:ext cx="502920" cy="502920"/>
          </a:xfrm>
          <a:prstGeom prst="roundRect">
            <a:avLst>
              <a:gd name="adj" fmla="val 28000"/>
            </a:avLst>
          </a:prstGeom>
          <a:solidFill>
            <a:srgbClr val="EAF0FE"/>
          </a:solidFill>
          <a:ln/>
        </p:spPr>
      </p:sp>
      <p:pic>
        <p:nvPicPr>
          <p:cNvPr id="31" name="icon-465" descr="preencoded.png">    </p:cNvPr>
          <p:cNvPicPr>
            <a:picLocks noChangeAspect="1"/>
          </p:cNvPicPr>
          <p:nvPr/>
        </p:nvPicPr>
        <p:blipFill>
          <a:blip r:embed="rId2"/>
          <a:stretch>
            <a:fillRect/>
          </a:stretch>
        </p:blipFill>
        <p:spPr>
          <a:xfrm>
            <a:off x="4537253" y="5332781"/>
            <a:ext cx="261518" cy="261518"/>
          </a:xfrm>
          <a:prstGeom prst="rect">
            <a:avLst/>
          </a:prstGeom>
        </p:spPr>
      </p:pic>
      <p:sp>
        <p:nvSpPr>
          <p:cNvPr id="32" name="prep-466"/>
          <p:cNvSpPr txBox="1"/>
          <p:nvPr/>
        </p:nvSpPr>
        <p:spPr>
          <a:xfrm>
            <a:off x="5074920" y="5102352"/>
            <a:ext cx="2505456" cy="731520"/>
          </a:xfrm>
          <a:prstGeom prst="rect">
            <a:avLst/>
          </a:prstGeom>
          <a:noFill/>
          <a:ln/>
        </p:spPr>
        <p:txBody>
          <a:bodyPr wrap="square" lIns="0" tIns="0" rIns="0" bIns="0" rtlCol="0" anchor="ctr"/>
          <a:lstStyle/>
          <a:p>
            <a:pPr indent="0" marL="0">
              <a:buNone/>
            </a:pPr>
            <a:r>
              <a:rPr lang="en-US" sz="1350" b="1" dirty="0">
                <a:solidFill>
                  <a:srgbClr val="16203A"/>
                </a:solidFill>
              </a:rPr>
              <a:t>Tài liệu: </a:t>
            </a:r>
            <a:pPr indent="0" marL="0">
              <a:buNone/>
            </a:pPr>
            <a:r>
              <a:rPr lang="en-US" sz="1350" dirty="0">
                <a:solidFill>
                  <a:srgbClr val="3C4660"/>
                </a:solidFill>
              </a:rPr>
              <a:t>của 2–3 phòng thí điểm</a:t>
            </a:r>
            <a:endParaRPr lang="en-US" sz="1350" dirty="0"/>
          </a:p>
        </p:txBody>
      </p:sp>
      <p:sp>
        <p:nvSpPr>
          <p:cNvPr id="33" name="card-467"/>
          <p:cNvSpPr/>
          <p:nvPr/>
        </p:nvSpPr>
        <p:spPr>
          <a:xfrm>
            <a:off x="7918704" y="5029200"/>
            <a:ext cx="3511296" cy="868680"/>
          </a:xfrm>
          <a:prstGeom prst="roundRect">
            <a:avLst>
              <a:gd name="adj" fmla="val 14737"/>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34" name="icon-tile-468"/>
          <p:cNvSpPr/>
          <p:nvPr/>
        </p:nvSpPr>
        <p:spPr>
          <a:xfrm>
            <a:off x="8101584" y="5212080"/>
            <a:ext cx="502920" cy="502920"/>
          </a:xfrm>
          <a:prstGeom prst="roundRect">
            <a:avLst>
              <a:gd name="adj" fmla="val 28000"/>
            </a:avLst>
          </a:prstGeom>
          <a:solidFill>
            <a:srgbClr val="EFEBFC"/>
          </a:solidFill>
          <a:ln/>
        </p:spPr>
      </p:sp>
      <p:pic>
        <p:nvPicPr>
          <p:cNvPr id="35" name="icon-469" descr="preencoded.png">    </p:cNvPr>
          <p:cNvPicPr>
            <a:picLocks noChangeAspect="1"/>
          </p:cNvPicPr>
          <p:nvPr/>
        </p:nvPicPr>
        <p:blipFill>
          <a:blip r:embed="rId3"/>
          <a:stretch>
            <a:fillRect/>
          </a:stretch>
        </p:blipFill>
        <p:spPr>
          <a:xfrm>
            <a:off x="8222285" y="5332781"/>
            <a:ext cx="261518" cy="261518"/>
          </a:xfrm>
          <a:prstGeom prst="rect">
            <a:avLst/>
          </a:prstGeom>
        </p:spPr>
      </p:pic>
      <p:sp>
        <p:nvSpPr>
          <p:cNvPr id="36" name="prep-470"/>
          <p:cNvSpPr txBox="1"/>
          <p:nvPr/>
        </p:nvSpPr>
        <p:spPr>
          <a:xfrm>
            <a:off x="8759952" y="5102352"/>
            <a:ext cx="2505456" cy="731520"/>
          </a:xfrm>
          <a:prstGeom prst="rect">
            <a:avLst/>
          </a:prstGeom>
          <a:noFill/>
          <a:ln/>
        </p:spPr>
        <p:txBody>
          <a:bodyPr wrap="square" lIns="0" tIns="0" rIns="0" bIns="0" rtlCol="0" anchor="ctr"/>
          <a:lstStyle/>
          <a:p>
            <a:pPr indent="0" marL="0">
              <a:buNone/>
            </a:pPr>
            <a:r>
              <a:rPr lang="en-US" sz="1350" b="1" dirty="0">
                <a:solidFill>
                  <a:srgbClr val="16203A"/>
                </a:solidFill>
              </a:rPr>
              <a:t>Đầu mối: </a:t>
            </a:r>
            <a:pPr indent="0" marL="0">
              <a:buNone/>
            </a:pPr>
            <a:r>
              <a:rPr lang="en-US" sz="1350" dirty="0">
                <a:solidFill>
                  <a:srgbClr val="3C4660"/>
                </a:solidFill>
              </a:rPr>
              <a:t>mỗi phòng 1 người, ~2 giờ/tuần</a:t>
            </a:r>
            <a:endParaRPr lang="en-US" sz="135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84048"/>
            <a:ext cx="8229600" cy="310896"/>
          </a:xfrm>
          <a:prstGeom prst="rect">
            <a:avLst/>
          </a:prstGeom>
          <a:noFill/>
          <a:ln/>
        </p:spPr>
        <p:txBody>
          <a:bodyPr wrap="square" lIns="0" tIns="0" rIns="0" bIns="0" rtlCol="0" anchor="ctr"/>
          <a:lstStyle/>
          <a:p>
            <a:pPr indent="0" marL="0">
              <a:buNone/>
            </a:pPr>
            <a:r>
              <a:rPr lang="en-US" sz="1300" b="1" spc="200" kern="0" dirty="0">
                <a:solidFill>
                  <a:srgbClr val="1E46C2"/>
                </a:solidFill>
              </a:rPr>
              <a:t>ĐO THÀNH CÔNG</a:t>
            </a:r>
            <a:endParaRPr lang="en-US" sz="1300" dirty="0"/>
          </a:p>
        </p:txBody>
      </p:sp>
      <p:sp>
        <p:nvSpPr>
          <p:cNvPr id="3" name="Text 0"/>
          <p:cNvSpPr/>
          <p:nvPr>
            <p:ph idx="101" type="title" hasCustomPrompt="1"/>
          </p:nvPr>
        </p:nvSpPr>
        <p:spPr>
          <a:xfrm>
            <a:off x="548640" y="731520"/>
            <a:ext cx="11094415" cy="713232"/>
          </a:xfrm>
          <a:prstGeom prst="rect">
            <a:avLst/>
          </a:prstGeom>
          <a:noFill/>
          <a:ln/>
        </p:spPr>
        <p:txBody>
          <a:bodyPr wrap="square" lIns="0" tIns="0" rIns="0" bIns="0" rtlCol="0" anchor="t"/>
          <a:lstStyle/>
          <a:p>
            <a:pPr algn="l" indent="0" marL="0">
              <a:buNone/>
            </a:pPr>
            <a:r>
              <a:rPr lang="en-US" sz="3400" b="1" dirty="0">
                <a:solidFill>
                  <a:srgbClr val="16203A"/>
                </a:solidFill>
              </a:rPr>
              <a:t>Đo bằng số liệu thật, không bằng cảm giác</a:t>
            </a:r>
            <a:endParaRPr lang="en-US" sz="3400" dirty="0"/>
          </a:p>
        </p:txBody>
      </p:sp>
      <p:sp>
        <p:nvSpPr>
          <p:cNvPr id="4" name="text-471"/>
          <p:cNvSpPr txBox="1"/>
          <p:nvPr/>
        </p:nvSpPr>
        <p:spPr>
          <a:xfrm>
            <a:off x="548640" y="1481328"/>
            <a:ext cx="10515600" cy="457200"/>
          </a:xfrm>
          <a:prstGeom prst="rect">
            <a:avLst/>
          </a:prstGeom>
          <a:noFill/>
          <a:ln/>
        </p:spPr>
        <p:txBody>
          <a:bodyPr wrap="square" lIns="0" tIns="0" rIns="0" bIns="0" rtlCol="0" anchor="t"/>
          <a:lstStyle/>
          <a:p>
            <a:pPr algn="l" indent="0" marL="0">
              <a:lnSpc>
                <a:spcPct val="112000"/>
              </a:lnSpc>
              <a:buNone/>
            </a:pPr>
            <a:r>
              <a:rPr lang="en-US" sz="1800" dirty="0">
                <a:solidFill>
                  <a:srgbClr val="3C4660"/>
                </a:solidFill>
              </a:rPr>
              <a:t>Bốn chỉ số được theo dõi trên nền tảng ngay từ ngày đầu, báo cáo lãnh đạo mỗi tháng.</a:t>
            </a:r>
            <a:endParaRPr lang="en-US" sz="1800" dirty="0"/>
          </a:p>
        </p:txBody>
      </p:sp>
      <p:sp>
        <p:nvSpPr>
          <p:cNvPr id="5" name="card-472"/>
          <p:cNvSpPr/>
          <p:nvPr/>
        </p:nvSpPr>
        <p:spPr>
          <a:xfrm>
            <a:off x="548640" y="2240280"/>
            <a:ext cx="2615184" cy="310896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6" name="icon-tile-473"/>
          <p:cNvSpPr/>
          <p:nvPr/>
        </p:nvSpPr>
        <p:spPr>
          <a:xfrm>
            <a:off x="777240" y="2496312"/>
            <a:ext cx="603504" cy="603504"/>
          </a:xfrm>
          <a:prstGeom prst="roundRect">
            <a:avLst>
              <a:gd name="adj" fmla="val 28000"/>
            </a:avLst>
          </a:prstGeom>
          <a:solidFill>
            <a:srgbClr val="EFEBFC"/>
          </a:solidFill>
          <a:ln/>
        </p:spPr>
      </p:sp>
      <p:pic>
        <p:nvPicPr>
          <p:cNvPr id="7" name="icon-474" descr="preencoded.png">    </p:cNvPr>
          <p:cNvPicPr>
            <a:picLocks noChangeAspect="1"/>
          </p:cNvPicPr>
          <p:nvPr/>
        </p:nvPicPr>
        <p:blipFill>
          <a:blip r:embed="rId1"/>
          <a:stretch>
            <a:fillRect/>
          </a:stretch>
        </p:blipFill>
        <p:spPr>
          <a:xfrm>
            <a:off x="922081" y="2641153"/>
            <a:ext cx="313822" cy="313822"/>
          </a:xfrm>
          <a:prstGeom prst="rect">
            <a:avLst/>
          </a:prstGeom>
        </p:spPr>
      </p:pic>
      <p:sp>
        <p:nvSpPr>
          <p:cNvPr id="8" name="text-475"/>
          <p:cNvSpPr txBox="1"/>
          <p:nvPr/>
        </p:nvSpPr>
        <p:spPr>
          <a:xfrm>
            <a:off x="777240" y="3291840"/>
            <a:ext cx="2157984" cy="685800"/>
          </a:xfrm>
          <a:prstGeom prst="rect">
            <a:avLst/>
          </a:prstGeom>
          <a:noFill/>
          <a:ln/>
        </p:spPr>
        <p:txBody>
          <a:bodyPr wrap="square" lIns="0" tIns="0" rIns="0" bIns="0" rtlCol="0" anchor="t"/>
          <a:lstStyle/>
          <a:p>
            <a:pPr algn="l" indent="0" marL="0">
              <a:lnSpc>
                <a:spcPct val="112000"/>
              </a:lnSpc>
              <a:buNone/>
            </a:pPr>
            <a:r>
              <a:rPr lang="en-US" sz="1800" b="1" dirty="0">
                <a:solidFill>
                  <a:srgbClr val="16203A"/>
                </a:solidFill>
              </a:rPr>
              <a:t>Tỉ lệ trả lời đúng</a:t>
            </a:r>
            <a:endParaRPr lang="en-US" sz="1800" dirty="0"/>
          </a:p>
        </p:txBody>
      </p:sp>
      <p:sp>
        <p:nvSpPr>
          <p:cNvPr id="9" name="text-476"/>
          <p:cNvSpPr txBox="1"/>
          <p:nvPr/>
        </p:nvSpPr>
        <p:spPr>
          <a:xfrm>
            <a:off x="777240" y="4023360"/>
            <a:ext cx="2157984" cy="118872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Theo bài thi chuẩn của từng phòng, chấm lại mỗi khi có thay đổi</a:t>
            </a:r>
            <a:endParaRPr lang="en-US" sz="1500" dirty="0"/>
          </a:p>
        </p:txBody>
      </p:sp>
      <p:sp>
        <p:nvSpPr>
          <p:cNvPr id="10" name="card-477"/>
          <p:cNvSpPr/>
          <p:nvPr/>
        </p:nvSpPr>
        <p:spPr>
          <a:xfrm>
            <a:off x="3364992" y="2240280"/>
            <a:ext cx="2615184" cy="310896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1" name="icon-tile-478"/>
          <p:cNvSpPr/>
          <p:nvPr/>
        </p:nvSpPr>
        <p:spPr>
          <a:xfrm>
            <a:off x="3593592" y="2496312"/>
            <a:ext cx="603504" cy="603504"/>
          </a:xfrm>
          <a:prstGeom prst="roundRect">
            <a:avLst>
              <a:gd name="adj" fmla="val 28000"/>
            </a:avLst>
          </a:prstGeom>
          <a:solidFill>
            <a:srgbClr val="E2F5F2"/>
          </a:solidFill>
          <a:ln/>
        </p:spPr>
      </p:sp>
      <p:pic>
        <p:nvPicPr>
          <p:cNvPr id="12" name="icon-479" descr="preencoded.png">    </p:cNvPr>
          <p:cNvPicPr>
            <a:picLocks noChangeAspect="1"/>
          </p:cNvPicPr>
          <p:nvPr/>
        </p:nvPicPr>
        <p:blipFill>
          <a:blip r:embed="rId2"/>
          <a:stretch>
            <a:fillRect/>
          </a:stretch>
        </p:blipFill>
        <p:spPr>
          <a:xfrm>
            <a:off x="3738433" y="2641153"/>
            <a:ext cx="313822" cy="313822"/>
          </a:xfrm>
          <a:prstGeom prst="rect">
            <a:avLst/>
          </a:prstGeom>
        </p:spPr>
      </p:pic>
      <p:sp>
        <p:nvSpPr>
          <p:cNvPr id="13" name="text-480"/>
          <p:cNvSpPr txBox="1"/>
          <p:nvPr/>
        </p:nvSpPr>
        <p:spPr>
          <a:xfrm>
            <a:off x="3593592" y="3291840"/>
            <a:ext cx="2157984" cy="685800"/>
          </a:xfrm>
          <a:prstGeom prst="rect">
            <a:avLst/>
          </a:prstGeom>
          <a:noFill/>
          <a:ln/>
        </p:spPr>
        <p:txBody>
          <a:bodyPr wrap="square" lIns="0" tIns="0" rIns="0" bIns="0" rtlCol="0" anchor="t"/>
          <a:lstStyle/>
          <a:p>
            <a:pPr algn="l" indent="0" marL="0">
              <a:lnSpc>
                <a:spcPct val="112000"/>
              </a:lnSpc>
              <a:buNone/>
            </a:pPr>
            <a:r>
              <a:rPr lang="en-US" sz="1800" b="1" dirty="0">
                <a:solidFill>
                  <a:srgbClr val="16203A"/>
                </a:solidFill>
              </a:rPr>
              <a:t>Tỉ lệ chạy tại công ty</a:t>
            </a:r>
            <a:endParaRPr lang="en-US" sz="1800" dirty="0"/>
          </a:p>
        </p:txBody>
      </p:sp>
      <p:sp>
        <p:nvSpPr>
          <p:cNvPr id="14" name="text-481"/>
          <p:cNvSpPr txBox="1"/>
          <p:nvPr/>
        </p:nvSpPr>
        <p:spPr>
          <a:xfrm>
            <a:off x="3593592" y="4023360"/>
            <a:ext cx="2157984" cy="118872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Bao nhiêu phần trăm câu hỏi được xử lý ngay trong công ty</a:t>
            </a:r>
            <a:endParaRPr lang="en-US" sz="1500" dirty="0"/>
          </a:p>
        </p:txBody>
      </p:sp>
      <p:sp>
        <p:nvSpPr>
          <p:cNvPr id="15" name="card-482"/>
          <p:cNvSpPr/>
          <p:nvPr/>
        </p:nvSpPr>
        <p:spPr>
          <a:xfrm>
            <a:off x="6181344" y="2240280"/>
            <a:ext cx="2615184" cy="310896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16" name="icon-tile-483"/>
          <p:cNvSpPr/>
          <p:nvPr/>
        </p:nvSpPr>
        <p:spPr>
          <a:xfrm>
            <a:off x="6409944" y="2496312"/>
            <a:ext cx="603504" cy="603504"/>
          </a:xfrm>
          <a:prstGeom prst="roundRect">
            <a:avLst>
              <a:gd name="adj" fmla="val 28000"/>
            </a:avLst>
          </a:prstGeom>
          <a:solidFill>
            <a:srgbClr val="EAF0FE"/>
          </a:solidFill>
          <a:ln/>
        </p:spPr>
      </p:sp>
      <p:pic>
        <p:nvPicPr>
          <p:cNvPr id="17" name="icon-484" descr="preencoded.png">    </p:cNvPr>
          <p:cNvPicPr>
            <a:picLocks noChangeAspect="1"/>
          </p:cNvPicPr>
          <p:nvPr/>
        </p:nvPicPr>
        <p:blipFill>
          <a:blip r:embed="rId3"/>
          <a:stretch>
            <a:fillRect/>
          </a:stretch>
        </p:blipFill>
        <p:spPr>
          <a:xfrm>
            <a:off x="6554785" y="2641153"/>
            <a:ext cx="313822" cy="313822"/>
          </a:xfrm>
          <a:prstGeom prst="rect">
            <a:avLst/>
          </a:prstGeom>
        </p:spPr>
      </p:pic>
      <p:sp>
        <p:nvSpPr>
          <p:cNvPr id="18" name="text-485"/>
          <p:cNvSpPr txBox="1"/>
          <p:nvPr/>
        </p:nvSpPr>
        <p:spPr>
          <a:xfrm>
            <a:off x="6409944" y="3291840"/>
            <a:ext cx="2157984" cy="685800"/>
          </a:xfrm>
          <a:prstGeom prst="rect">
            <a:avLst/>
          </a:prstGeom>
          <a:noFill/>
          <a:ln/>
        </p:spPr>
        <p:txBody>
          <a:bodyPr wrap="square" lIns="0" tIns="0" rIns="0" bIns="0" rtlCol="0" anchor="t"/>
          <a:lstStyle/>
          <a:p>
            <a:pPr algn="l" indent="0" marL="0">
              <a:lnSpc>
                <a:spcPct val="112000"/>
              </a:lnSpc>
              <a:buNone/>
            </a:pPr>
            <a:r>
              <a:rPr lang="en-US" sz="1800" b="1" dirty="0">
                <a:solidFill>
                  <a:srgbClr val="16203A"/>
                </a:solidFill>
              </a:rPr>
              <a:t>Giờ làm việc tiết kiệm</a:t>
            </a:r>
            <a:endParaRPr lang="en-US" sz="1800" dirty="0"/>
          </a:p>
        </p:txBody>
      </p:sp>
      <p:sp>
        <p:nvSpPr>
          <p:cNvPr id="19" name="text-486"/>
          <p:cNvSpPr txBox="1"/>
          <p:nvPr/>
        </p:nvSpPr>
        <p:spPr>
          <a:xfrm>
            <a:off x="6409944" y="4023360"/>
            <a:ext cx="2157984" cy="118872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Theo từng quy trình, từng trợ lý, so với cách làm cũ</a:t>
            </a:r>
            <a:endParaRPr lang="en-US" sz="1500" dirty="0"/>
          </a:p>
        </p:txBody>
      </p:sp>
      <p:sp>
        <p:nvSpPr>
          <p:cNvPr id="20" name="card-487"/>
          <p:cNvSpPr/>
          <p:nvPr/>
        </p:nvSpPr>
        <p:spPr>
          <a:xfrm>
            <a:off x="8997696" y="2240280"/>
            <a:ext cx="2615184" cy="3108960"/>
          </a:xfrm>
          <a:prstGeom prst="roundRect">
            <a:avLst>
              <a:gd name="adj" fmla="val 5594"/>
            </a:avLst>
          </a:prstGeom>
          <a:solidFill>
            <a:srgbClr val="FFFFFF"/>
          </a:solidFill>
          <a:ln w="9525">
            <a:solidFill>
              <a:srgbClr val="E2E6EF"/>
            </a:solidFill>
            <a:prstDash val="solid"/>
          </a:ln>
          <a:effectLst>
            <a:outerShdw sx="100000" sy="100000" kx="0" ky="0" algn="bl" rotWithShape="0" blurRad="127000" dist="25400" dir="5400000">
              <a:srgbClr val="16203A">
                <a:alpha val="10000"/>
              </a:srgbClr>
            </a:outerShdw>
          </a:effectLst>
        </p:spPr>
      </p:sp>
      <p:sp>
        <p:nvSpPr>
          <p:cNvPr id="21" name="icon-tile-488"/>
          <p:cNvSpPr/>
          <p:nvPr/>
        </p:nvSpPr>
        <p:spPr>
          <a:xfrm>
            <a:off x="9226296" y="2496312"/>
            <a:ext cx="603504" cy="603504"/>
          </a:xfrm>
          <a:prstGeom prst="roundRect">
            <a:avLst>
              <a:gd name="adj" fmla="val 28000"/>
            </a:avLst>
          </a:prstGeom>
          <a:solidFill>
            <a:srgbClr val="E4F4EC"/>
          </a:solidFill>
          <a:ln/>
        </p:spPr>
      </p:sp>
      <p:pic>
        <p:nvPicPr>
          <p:cNvPr id="22" name="icon-489" descr="preencoded.png">    </p:cNvPr>
          <p:cNvPicPr>
            <a:picLocks noChangeAspect="1"/>
          </p:cNvPicPr>
          <p:nvPr/>
        </p:nvPicPr>
        <p:blipFill>
          <a:blip r:embed="rId4"/>
          <a:stretch>
            <a:fillRect/>
          </a:stretch>
        </p:blipFill>
        <p:spPr>
          <a:xfrm>
            <a:off x="9371137" y="2641153"/>
            <a:ext cx="313822" cy="313822"/>
          </a:xfrm>
          <a:prstGeom prst="rect">
            <a:avLst/>
          </a:prstGeom>
        </p:spPr>
      </p:pic>
      <p:sp>
        <p:nvSpPr>
          <p:cNvPr id="23" name="text-490"/>
          <p:cNvSpPr txBox="1"/>
          <p:nvPr/>
        </p:nvSpPr>
        <p:spPr>
          <a:xfrm>
            <a:off x="9226296" y="3291840"/>
            <a:ext cx="2157984" cy="685800"/>
          </a:xfrm>
          <a:prstGeom prst="rect">
            <a:avLst/>
          </a:prstGeom>
          <a:noFill/>
          <a:ln/>
        </p:spPr>
        <p:txBody>
          <a:bodyPr wrap="square" lIns="0" tIns="0" rIns="0" bIns="0" rtlCol="0" anchor="t"/>
          <a:lstStyle/>
          <a:p>
            <a:pPr algn="l" indent="0" marL="0">
              <a:lnSpc>
                <a:spcPct val="112000"/>
              </a:lnSpc>
              <a:buNone/>
            </a:pPr>
            <a:r>
              <a:rPr lang="en-US" sz="1800" b="1" dirty="0">
                <a:solidFill>
                  <a:srgbClr val="16203A"/>
                </a:solidFill>
              </a:rPr>
              <a:t>Chi phí mỗi câu hỏi</a:t>
            </a:r>
            <a:endParaRPr lang="en-US" sz="1800" dirty="0"/>
          </a:p>
        </p:txBody>
      </p:sp>
      <p:sp>
        <p:nvSpPr>
          <p:cNvPr id="24" name="text-491"/>
          <p:cNvSpPr txBox="1"/>
          <p:nvPr/>
        </p:nvSpPr>
        <p:spPr>
          <a:xfrm>
            <a:off x="9226296" y="4023360"/>
            <a:ext cx="2157984" cy="1188720"/>
          </a:xfrm>
          <a:prstGeom prst="rect">
            <a:avLst/>
          </a:prstGeom>
          <a:noFill/>
          <a:ln/>
        </p:spPr>
        <p:txBody>
          <a:bodyPr wrap="square" lIns="0" tIns="0" rIns="0" bIns="0" rtlCol="0" anchor="t"/>
          <a:lstStyle/>
          <a:p>
            <a:pPr algn="l" indent="0" marL="0">
              <a:lnSpc>
                <a:spcPct val="112000"/>
              </a:lnSpc>
              <a:buNone/>
            </a:pPr>
            <a:r>
              <a:rPr lang="en-US" sz="1500" dirty="0">
                <a:solidFill>
                  <a:srgbClr val="3C4660"/>
                </a:solidFill>
              </a:rPr>
              <a:t>Theo phòng ban, dự án. Biết rõ tiền AI đi đâu</a:t>
            </a:r>
            <a:endParaRPr lang="en-US" sz="1500" dirty="0"/>
          </a:p>
        </p:txBody>
      </p:sp>
      <p:sp>
        <p:nvSpPr>
          <p:cNvPr id="25" name="Slide Number Placeholder 0"/>
          <p:cNvSpPr>
            <a:spLocks noGrp="1"/>
          </p:cNvSpPr>
          <p:nvPr>
            <p:ph type="sldNum" sz="quarter" idx="4294967295"/>
          </p:nvPr>
        </p:nvSpPr>
        <p:spPr>
          <a:xfrm>
            <a:off x="10728655" y="6419088"/>
            <a:ext cx="9144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5B6580"/>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731520" y="1097280"/>
            <a:ext cx="8229600" cy="310896"/>
          </a:xfrm>
          <a:prstGeom prst="rect">
            <a:avLst/>
          </a:prstGeom>
          <a:noFill/>
          <a:ln/>
        </p:spPr>
        <p:txBody>
          <a:bodyPr wrap="square" lIns="0" tIns="0" rIns="0" bIns="0" rtlCol="0" anchor="ctr"/>
          <a:lstStyle/>
          <a:p>
            <a:pPr indent="0" marL="0">
              <a:buNone/>
            </a:pPr>
            <a:r>
              <a:rPr lang="en-US" sz="1400" b="1" spc="200" kern="0" dirty="0">
                <a:solidFill>
                  <a:srgbClr val="BFD3FF"/>
                </a:solidFill>
              </a:rPr>
              <a:t>BƯỚC TIẾP THEO</a:t>
            </a:r>
            <a:endParaRPr lang="en-US" sz="1400" dirty="0"/>
          </a:p>
        </p:txBody>
      </p:sp>
      <p:sp>
        <p:nvSpPr>
          <p:cNvPr id="3" name="Text 0"/>
          <p:cNvSpPr/>
          <p:nvPr>
            <p:ph idx="101" type="title" hasCustomPrompt="1"/>
          </p:nvPr>
        </p:nvSpPr>
        <p:spPr>
          <a:xfrm>
            <a:off x="731520" y="1463040"/>
            <a:ext cx="10515600" cy="868680"/>
          </a:xfrm>
          <a:prstGeom prst="rect">
            <a:avLst/>
          </a:prstGeom>
          <a:noFill/>
          <a:ln/>
        </p:spPr>
        <p:txBody>
          <a:bodyPr wrap="square" lIns="0" tIns="0" rIns="0" bIns="0" rtlCol="0" anchor="t"/>
          <a:lstStyle/>
          <a:p>
            <a:pPr algn="l" indent="0" marL="0">
              <a:buNone/>
            </a:pPr>
            <a:r>
              <a:rPr lang="en-US" sz="4000" b="1" dirty="0">
                <a:solidFill>
                  <a:srgbClr val="FFFFFF"/>
                </a:solidFill>
              </a:rPr>
              <a:t>Bắt đầu bằng 2 phòng thí điểm</a:t>
            </a:r>
            <a:endParaRPr lang="en-US" sz="4000" dirty="0"/>
          </a:p>
        </p:txBody>
      </p:sp>
      <p:sp>
        <p:nvSpPr>
          <p:cNvPr id="4" name="text-492"/>
          <p:cNvSpPr txBox="1"/>
          <p:nvPr/>
        </p:nvSpPr>
        <p:spPr>
          <a:xfrm>
            <a:off x="731520" y="2468880"/>
            <a:ext cx="9601200" cy="868680"/>
          </a:xfrm>
          <a:prstGeom prst="rect">
            <a:avLst/>
          </a:prstGeom>
          <a:noFill/>
          <a:ln/>
        </p:spPr>
        <p:txBody>
          <a:bodyPr wrap="square" lIns="0" tIns="0" rIns="0" bIns="0" rtlCol="0" anchor="t"/>
          <a:lstStyle/>
          <a:p>
            <a:pPr algn="l" indent="0" marL="0">
              <a:lnSpc>
                <a:spcPct val="120000"/>
              </a:lnSpc>
              <a:buNone/>
            </a:pPr>
            <a:r>
              <a:rPr lang="en-US" sz="2000" dirty="0">
                <a:solidFill>
                  <a:srgbClr val="EAF0FF"/>
                </a:solidFill>
              </a:rPr>
              <a:t>Sau ba bước triển khai, BES Group có một cổng AI chung chạy thật trên máy của mình, có số liệu đo được và lộ trình mở rộng cho cả công ty.</a:t>
            </a:r>
            <a:endParaRPr lang="en-US" sz="2000" dirty="0"/>
          </a:p>
        </p:txBody>
      </p:sp>
      <p:sp>
        <p:nvSpPr>
          <p:cNvPr id="5" name="step-493"/>
          <p:cNvSpPr/>
          <p:nvPr/>
        </p:nvSpPr>
        <p:spPr>
          <a:xfrm>
            <a:off x="731520" y="3657600"/>
            <a:ext cx="3429000" cy="1600200"/>
          </a:xfrm>
          <a:prstGeom prst="roundRect">
            <a:avLst>
              <a:gd name="adj" fmla="val 9143"/>
            </a:avLst>
          </a:prstGeom>
          <a:solidFill>
            <a:srgbClr val="FFFFFF">
              <a:alpha val="13000"/>
            </a:srgbClr>
          </a:solidFill>
          <a:ln w="9525">
            <a:solidFill>
              <a:srgbClr val="FFFFFF">
                <a:alpha val="30000"/>
              </a:srgbClr>
            </a:solidFill>
            <a:prstDash val="solid"/>
          </a:ln>
        </p:spPr>
      </p:sp>
      <p:pic>
        <p:nvPicPr>
          <p:cNvPr id="6" name="icon-494" descr="preencoded.png">    </p:cNvPr>
          <p:cNvPicPr>
            <a:picLocks noChangeAspect="1"/>
          </p:cNvPicPr>
          <p:nvPr/>
        </p:nvPicPr>
        <p:blipFill>
          <a:blip r:embed="rId1"/>
          <a:stretch>
            <a:fillRect/>
          </a:stretch>
        </p:blipFill>
        <p:spPr>
          <a:xfrm>
            <a:off x="960120" y="3886200"/>
            <a:ext cx="329184" cy="329184"/>
          </a:xfrm>
          <a:prstGeom prst="rect">
            <a:avLst/>
          </a:prstGeom>
        </p:spPr>
      </p:pic>
      <p:sp>
        <p:nvSpPr>
          <p:cNvPr id="7" name="text-495"/>
          <p:cNvSpPr txBox="1"/>
          <p:nvPr/>
        </p:nvSpPr>
        <p:spPr>
          <a:xfrm>
            <a:off x="960120" y="4297680"/>
            <a:ext cx="2971800" cy="329184"/>
          </a:xfrm>
          <a:prstGeom prst="rect">
            <a:avLst/>
          </a:prstGeom>
          <a:noFill/>
          <a:ln/>
        </p:spPr>
        <p:txBody>
          <a:bodyPr wrap="square" lIns="0" tIns="0" rIns="0" bIns="0" rtlCol="0" anchor="t"/>
          <a:lstStyle/>
          <a:p>
            <a:pPr algn="l" indent="0" marL="0">
              <a:lnSpc>
                <a:spcPct val="112000"/>
              </a:lnSpc>
              <a:buNone/>
            </a:pPr>
            <a:r>
              <a:rPr lang="en-US" sz="1600" b="1" dirty="0">
                <a:solidFill>
                  <a:srgbClr val="FFFFFF"/>
                </a:solidFill>
              </a:rPr>
              <a:t>1 · Chọn phòng thí điểm</a:t>
            </a:r>
            <a:endParaRPr lang="en-US" sz="1600" dirty="0"/>
          </a:p>
        </p:txBody>
      </p:sp>
      <p:sp>
        <p:nvSpPr>
          <p:cNvPr id="8" name="text-496"/>
          <p:cNvSpPr txBox="1"/>
          <p:nvPr/>
        </p:nvSpPr>
        <p:spPr>
          <a:xfrm>
            <a:off x="960120" y="4645152"/>
            <a:ext cx="2971800" cy="530352"/>
          </a:xfrm>
          <a:prstGeom prst="rect">
            <a:avLst/>
          </a:prstGeom>
          <a:noFill/>
          <a:ln/>
        </p:spPr>
        <p:txBody>
          <a:bodyPr wrap="square" lIns="0" tIns="0" rIns="0" bIns="0" rtlCol="0" anchor="t"/>
          <a:lstStyle/>
          <a:p>
            <a:pPr algn="l" indent="0" marL="0">
              <a:lnSpc>
                <a:spcPct val="112000"/>
              </a:lnSpc>
              <a:buNone/>
            </a:pPr>
            <a:r>
              <a:rPr lang="en-US" sz="1300" dirty="0">
                <a:solidFill>
                  <a:srgbClr val="E3EAFF"/>
                </a:solidFill>
              </a:rPr>
              <a:t>Gợi ý: Kinh doanh và Chăm sóc khách hàng</a:t>
            </a:r>
            <a:endParaRPr lang="en-US" sz="1300" dirty="0"/>
          </a:p>
        </p:txBody>
      </p:sp>
      <p:sp>
        <p:nvSpPr>
          <p:cNvPr id="9" name="step-497"/>
          <p:cNvSpPr/>
          <p:nvPr/>
        </p:nvSpPr>
        <p:spPr>
          <a:xfrm>
            <a:off x="4361688" y="3657600"/>
            <a:ext cx="3429000" cy="1600200"/>
          </a:xfrm>
          <a:prstGeom prst="roundRect">
            <a:avLst>
              <a:gd name="adj" fmla="val 9143"/>
            </a:avLst>
          </a:prstGeom>
          <a:solidFill>
            <a:srgbClr val="FFFFFF">
              <a:alpha val="13000"/>
            </a:srgbClr>
          </a:solidFill>
          <a:ln w="9525">
            <a:solidFill>
              <a:srgbClr val="FFFFFF">
                <a:alpha val="30000"/>
              </a:srgbClr>
            </a:solidFill>
            <a:prstDash val="solid"/>
          </a:ln>
        </p:spPr>
      </p:sp>
      <p:pic>
        <p:nvPicPr>
          <p:cNvPr id="10" name="icon-498" descr="preencoded.png">    </p:cNvPr>
          <p:cNvPicPr>
            <a:picLocks noChangeAspect="1"/>
          </p:cNvPicPr>
          <p:nvPr/>
        </p:nvPicPr>
        <p:blipFill>
          <a:blip r:embed="rId2"/>
          <a:stretch>
            <a:fillRect/>
          </a:stretch>
        </p:blipFill>
        <p:spPr>
          <a:xfrm>
            <a:off x="4590288" y="3886200"/>
            <a:ext cx="329184" cy="329184"/>
          </a:xfrm>
          <a:prstGeom prst="rect">
            <a:avLst/>
          </a:prstGeom>
        </p:spPr>
      </p:pic>
      <p:sp>
        <p:nvSpPr>
          <p:cNvPr id="11" name="text-499"/>
          <p:cNvSpPr txBox="1"/>
          <p:nvPr/>
        </p:nvSpPr>
        <p:spPr>
          <a:xfrm>
            <a:off x="4590288" y="4297680"/>
            <a:ext cx="2971800" cy="329184"/>
          </a:xfrm>
          <a:prstGeom prst="rect">
            <a:avLst/>
          </a:prstGeom>
          <a:noFill/>
          <a:ln/>
        </p:spPr>
        <p:txBody>
          <a:bodyPr wrap="square" lIns="0" tIns="0" rIns="0" bIns="0" rtlCol="0" anchor="t"/>
          <a:lstStyle/>
          <a:p>
            <a:pPr algn="l" indent="0" marL="0">
              <a:lnSpc>
                <a:spcPct val="112000"/>
              </a:lnSpc>
              <a:buNone/>
            </a:pPr>
            <a:r>
              <a:rPr lang="en-US" sz="1600" b="1" dirty="0">
                <a:solidFill>
                  <a:srgbClr val="FFFFFF"/>
                </a:solidFill>
              </a:rPr>
              <a:t>2 · Khảo sát hiện trạng</a:t>
            </a:r>
            <a:endParaRPr lang="en-US" sz="1600" dirty="0"/>
          </a:p>
        </p:txBody>
      </p:sp>
      <p:sp>
        <p:nvSpPr>
          <p:cNvPr id="12" name="text-500"/>
          <p:cNvSpPr txBox="1"/>
          <p:nvPr/>
        </p:nvSpPr>
        <p:spPr>
          <a:xfrm>
            <a:off x="4590288" y="4645152"/>
            <a:ext cx="2971800" cy="530352"/>
          </a:xfrm>
          <a:prstGeom prst="rect">
            <a:avLst/>
          </a:prstGeom>
          <a:noFill/>
          <a:ln/>
        </p:spPr>
        <p:txBody>
          <a:bodyPr wrap="square" lIns="0" tIns="0" rIns="0" bIns="0" rtlCol="0" anchor="t"/>
          <a:lstStyle/>
          <a:p>
            <a:pPr algn="l" indent="0" marL="0">
              <a:lnSpc>
                <a:spcPct val="112000"/>
              </a:lnSpc>
              <a:buNone/>
            </a:pPr>
            <a:r>
              <a:rPr lang="en-US" sz="1300" dirty="0">
                <a:solidFill>
                  <a:srgbClr val="E3EAFF"/>
                </a:solidFill>
              </a:rPr>
              <a:t>Máy chủ, tài liệu, phần mềm đang dùng</a:t>
            </a:r>
            <a:endParaRPr lang="en-US" sz="1300" dirty="0"/>
          </a:p>
        </p:txBody>
      </p:sp>
      <p:sp>
        <p:nvSpPr>
          <p:cNvPr id="13" name="step-501"/>
          <p:cNvSpPr/>
          <p:nvPr/>
        </p:nvSpPr>
        <p:spPr>
          <a:xfrm>
            <a:off x="7991856" y="3657600"/>
            <a:ext cx="3429000" cy="1600200"/>
          </a:xfrm>
          <a:prstGeom prst="roundRect">
            <a:avLst>
              <a:gd name="adj" fmla="val 9143"/>
            </a:avLst>
          </a:prstGeom>
          <a:solidFill>
            <a:srgbClr val="FFFFFF">
              <a:alpha val="13000"/>
            </a:srgbClr>
          </a:solidFill>
          <a:ln w="9525">
            <a:solidFill>
              <a:srgbClr val="FFFFFF">
                <a:alpha val="30000"/>
              </a:srgbClr>
            </a:solidFill>
            <a:prstDash val="solid"/>
          </a:ln>
        </p:spPr>
      </p:sp>
      <p:pic>
        <p:nvPicPr>
          <p:cNvPr id="14" name="icon-502" descr="preencoded.png">    </p:cNvPr>
          <p:cNvPicPr>
            <a:picLocks noChangeAspect="1"/>
          </p:cNvPicPr>
          <p:nvPr/>
        </p:nvPicPr>
        <p:blipFill>
          <a:blip r:embed="rId3"/>
          <a:stretch>
            <a:fillRect/>
          </a:stretch>
        </p:blipFill>
        <p:spPr>
          <a:xfrm>
            <a:off x="8220456" y="3886200"/>
            <a:ext cx="329184" cy="329184"/>
          </a:xfrm>
          <a:prstGeom prst="rect">
            <a:avLst/>
          </a:prstGeom>
        </p:spPr>
      </p:pic>
      <p:sp>
        <p:nvSpPr>
          <p:cNvPr id="15" name="text-503"/>
          <p:cNvSpPr txBox="1"/>
          <p:nvPr/>
        </p:nvSpPr>
        <p:spPr>
          <a:xfrm>
            <a:off x="8220456" y="4297680"/>
            <a:ext cx="2971800" cy="329184"/>
          </a:xfrm>
          <a:prstGeom prst="rect">
            <a:avLst/>
          </a:prstGeom>
          <a:noFill/>
          <a:ln/>
        </p:spPr>
        <p:txBody>
          <a:bodyPr wrap="square" lIns="0" tIns="0" rIns="0" bIns="0" rtlCol="0" anchor="t"/>
          <a:lstStyle/>
          <a:p>
            <a:pPr algn="l" indent="0" marL="0">
              <a:lnSpc>
                <a:spcPct val="112000"/>
              </a:lnSpc>
              <a:buNone/>
            </a:pPr>
            <a:r>
              <a:rPr lang="en-US" sz="1600" b="1" dirty="0">
                <a:solidFill>
                  <a:srgbClr val="FFFFFF"/>
                </a:solidFill>
              </a:rPr>
              <a:t>3 · Triển khai 3 bước</a:t>
            </a:r>
            <a:endParaRPr lang="en-US" sz="1600" dirty="0"/>
          </a:p>
        </p:txBody>
      </p:sp>
      <p:sp>
        <p:nvSpPr>
          <p:cNvPr id="16" name="text-504"/>
          <p:cNvSpPr txBox="1"/>
          <p:nvPr/>
        </p:nvSpPr>
        <p:spPr>
          <a:xfrm>
            <a:off x="8220456" y="4645152"/>
            <a:ext cx="2971800" cy="530352"/>
          </a:xfrm>
          <a:prstGeom prst="rect">
            <a:avLst/>
          </a:prstGeom>
          <a:noFill/>
          <a:ln/>
        </p:spPr>
        <p:txBody>
          <a:bodyPr wrap="square" lIns="0" tIns="0" rIns="0" bIns="0" rtlCol="0" anchor="t"/>
          <a:lstStyle/>
          <a:p>
            <a:pPr algn="l" indent="0" marL="0">
              <a:lnSpc>
                <a:spcPct val="112000"/>
              </a:lnSpc>
              <a:buNone/>
            </a:pPr>
            <a:r>
              <a:rPr lang="en-US" sz="1300" dirty="0">
                <a:solidFill>
                  <a:srgbClr val="E3EAFF"/>
                </a:solidFill>
              </a:rPr>
              <a:t>Báo cáo kết quả theo 4 chỉ số</a:t>
            </a:r>
            <a:endParaRPr lang="en-US" sz="1300" dirty="0"/>
          </a:p>
        </p:txBody>
      </p:sp>
      <p:sp>
        <p:nvSpPr>
          <p:cNvPr id="17" name="text-505"/>
          <p:cNvSpPr txBox="1"/>
          <p:nvPr/>
        </p:nvSpPr>
        <p:spPr>
          <a:xfrm>
            <a:off x="731520" y="5669280"/>
            <a:ext cx="9144000" cy="457200"/>
          </a:xfrm>
          <a:prstGeom prst="rect">
            <a:avLst/>
          </a:prstGeom>
          <a:noFill/>
          <a:ln/>
        </p:spPr>
        <p:txBody>
          <a:bodyPr wrap="square" lIns="0" tIns="0" rIns="0" bIns="0" rtlCol="0" anchor="t"/>
          <a:lstStyle/>
          <a:p>
            <a:pPr algn="l" indent="0" marL="0">
              <a:lnSpc>
                <a:spcPct val="112000"/>
              </a:lnSpc>
              <a:buNone/>
            </a:pPr>
            <a:r>
              <a:rPr lang="en-US" sz="2000" b="1" dirty="0">
                <a:solidFill>
                  <a:srgbClr val="FFFFFF"/>
                </a:solidFill>
              </a:rPr>
              <a:t>Cảm ơn anh chị. Mời anh chị đặt câu hỏi.</a:t>
            </a:r>
            <a:endParaRPr lang="en-US" sz="2000" dirty="0"/>
          </a:p>
        </p:txBody>
      </p:sp>
    </p:spTree>
  </p:cSld>
  <p:clrMapOvr>
    <a:masterClrMapping/>
  </p:clrMapOvr>
</p:sld>
</file>

<file path=ppt/theme/theme1.xml><?xml version="1.0" encoding="utf-8"?>
<a:theme xmlns:a="http://schemas.openxmlformats.org/drawingml/2006/main" name="BES AI Hub">
  <a:themeElements>
    <a:clrScheme name="BES AI Hub">
      <a:dk1>
        <a:srgbClr val="16203A"/>
      </a:dk1>
      <a:lt1>
        <a:srgbClr val="FFFFFF"/>
      </a:lt1>
      <a:dk2>
        <a:srgbClr val="0F2A73"/>
      </a:dk2>
      <a:lt2>
        <a:srgbClr val="EEF1F7"/>
      </a:lt2>
      <a:accent1>
        <a:srgbClr val="2B5BE8"/>
      </a:accent1>
      <a:accent2>
        <a:srgbClr val="0E9F8E"/>
      </a:accent2>
      <a:accent3>
        <a:srgbClr val="6446D6"/>
      </a:accent3>
      <a:accent4>
        <a:srgbClr val="12805C"/>
      </a:accent4>
      <a:accent5>
        <a:srgbClr val="9A5600"/>
      </a:accent5>
      <a:accent6>
        <a:srgbClr val="BF3526"/>
      </a:accent6>
      <a:hlink>
        <a:srgbClr val="2B5BE8"/>
      </a:hlink>
      <a:folHlink>
        <a:srgbClr val="6446D6"/>
      </a:folHlink>
    </a:clrScheme>
    <a:fontScheme name="BES AI Hub">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BES AI Hub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 AI Hub · Đề xuất cho BES Group</dc:title>
  <dc:subject>PptxGenJS Presentation</dc:subject>
  <dc:creator>HenryNguyen</dc:creator>
  <cp:lastModifiedBy>HenryNguyen</cp:lastModifiedBy>
  <cp:revision>1</cp:revision>
  <dcterms:created xsi:type="dcterms:W3CDTF">2026-11-03T07:19:51Z</dcterms:created>
  <dcterms:modified xsi:type="dcterms:W3CDTF">2026-11-03T07:19:51Z</dcterms:modified>
</cp:coreProperties>
</file>